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302" r:id="rId3"/>
    <p:sldId id="303" r:id="rId4"/>
    <p:sldId id="258" r:id="rId5"/>
    <p:sldId id="270" r:id="rId6"/>
    <p:sldId id="271" r:id="rId7"/>
    <p:sldId id="259" r:id="rId8"/>
    <p:sldId id="260" r:id="rId9"/>
    <p:sldId id="273" r:id="rId10"/>
    <p:sldId id="274" r:id="rId11"/>
    <p:sldId id="275" r:id="rId12"/>
    <p:sldId id="272" r:id="rId13"/>
    <p:sldId id="261" r:id="rId14"/>
    <p:sldId id="262" r:id="rId15"/>
    <p:sldId id="304" r:id="rId16"/>
    <p:sldId id="305" r:id="rId17"/>
    <p:sldId id="277" r:id="rId18"/>
    <p:sldId id="279" r:id="rId19"/>
    <p:sldId id="278" r:id="rId20"/>
    <p:sldId id="280" r:id="rId21"/>
    <p:sldId id="263" r:id="rId22"/>
    <p:sldId id="282" r:id="rId23"/>
    <p:sldId id="281" r:id="rId24"/>
    <p:sldId id="289" r:id="rId25"/>
    <p:sldId id="283" r:id="rId26"/>
    <p:sldId id="284" r:id="rId27"/>
    <p:sldId id="285" r:id="rId28"/>
    <p:sldId id="286" r:id="rId29"/>
    <p:sldId id="301" r:id="rId30"/>
    <p:sldId id="306" r:id="rId31"/>
    <p:sldId id="288" r:id="rId32"/>
    <p:sldId id="290" r:id="rId33"/>
    <p:sldId id="299" r:id="rId34"/>
    <p:sldId id="291" r:id="rId35"/>
    <p:sldId id="292" r:id="rId36"/>
    <p:sldId id="293" r:id="rId37"/>
    <p:sldId id="294" r:id="rId38"/>
    <p:sldId id="307" r:id="rId39"/>
    <p:sldId id="308" r:id="rId40"/>
    <p:sldId id="269" r:id="rId41"/>
    <p:sldId id="300" r:id="rId42"/>
  </p:sldIdLst>
  <p:sldSz cx="5765800" cy="3244850"/>
  <p:notesSz cx="9296400" cy="7010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04594-0073-4EE6-B0E8-0180B8564055}" v="12" dt="2024-03-02T02:16:16.6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428" y="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nnun Malikov" userId="570c0aa24b33d580" providerId="LiveId" clId="{27204594-0073-4EE6-B0E8-0180B8564055}"/>
    <pc:docChg chg="undo custSel addSld delSld modSld sldOrd">
      <pc:chgData name="Zinnun Malikov" userId="570c0aa24b33d580" providerId="LiveId" clId="{27204594-0073-4EE6-B0E8-0180B8564055}" dt="2024-03-02T02:30:47.306" v="1844"/>
      <pc:docMkLst>
        <pc:docMk/>
      </pc:docMkLst>
      <pc:sldChg chg="modSp mod">
        <pc:chgData name="Zinnun Malikov" userId="570c0aa24b33d580" providerId="LiveId" clId="{27204594-0073-4EE6-B0E8-0180B8564055}" dt="2024-03-02T02:02:00.858" v="438" actId="20577"/>
        <pc:sldMkLst>
          <pc:docMk/>
          <pc:sldMk cId="0" sldId="261"/>
        </pc:sldMkLst>
        <pc:spChg chg="mod">
          <ac:chgData name="Zinnun Malikov" userId="570c0aa24b33d580" providerId="LiveId" clId="{27204594-0073-4EE6-B0E8-0180B8564055}" dt="2024-03-02T02:02:00.858" v="438" actId="20577"/>
          <ac:spMkLst>
            <pc:docMk/>
            <pc:sldMk cId="0" sldId="261"/>
            <ac:spMk id="35" creationId="{CDBE9FD5-2FF9-53C0-9537-516098BF03B4}"/>
          </ac:spMkLst>
        </pc:spChg>
      </pc:sldChg>
      <pc:sldChg chg="addSp delSp modSp mod">
        <pc:chgData name="Zinnun Malikov" userId="570c0aa24b33d580" providerId="LiveId" clId="{27204594-0073-4EE6-B0E8-0180B8564055}" dt="2024-03-02T02:08:35.385" v="536" actId="1076"/>
        <pc:sldMkLst>
          <pc:docMk/>
          <pc:sldMk cId="0" sldId="262"/>
        </pc:sldMkLst>
        <pc:spChg chg="mod">
          <ac:chgData name="Zinnun Malikov" userId="570c0aa24b33d580" providerId="LiveId" clId="{27204594-0073-4EE6-B0E8-0180B8564055}" dt="2024-03-02T02:05:44.250" v="508" actId="14100"/>
          <ac:spMkLst>
            <pc:docMk/>
            <pc:sldMk cId="0" sldId="262"/>
            <ac:spMk id="2" creationId="{00000000-0000-0000-0000-000000000000}"/>
          </ac:spMkLst>
        </pc:spChg>
        <pc:spChg chg="add mod">
          <ac:chgData name="Zinnun Malikov" userId="570c0aa24b33d580" providerId="LiveId" clId="{27204594-0073-4EE6-B0E8-0180B8564055}" dt="2024-03-02T02:08:32.844" v="535" actId="1076"/>
          <ac:spMkLst>
            <pc:docMk/>
            <pc:sldMk cId="0" sldId="262"/>
            <ac:spMk id="9" creationId="{EAAB7F93-8DF0-20BE-62A3-3A28D59E1FF3}"/>
          </ac:spMkLst>
        </pc:spChg>
        <pc:spChg chg="del">
          <ac:chgData name="Zinnun Malikov" userId="570c0aa24b33d580" providerId="LiveId" clId="{27204594-0073-4EE6-B0E8-0180B8564055}" dt="2024-03-02T02:02:59.647" v="451" actId="478"/>
          <ac:spMkLst>
            <pc:docMk/>
            <pc:sldMk cId="0" sldId="262"/>
            <ac:spMk id="17" creationId="{F7D48835-87C5-7ADE-DF66-0731C0ABE2AC}"/>
          </ac:spMkLst>
        </pc:spChg>
        <pc:picChg chg="add mod">
          <ac:chgData name="Zinnun Malikov" userId="570c0aa24b33d580" providerId="LiveId" clId="{27204594-0073-4EE6-B0E8-0180B8564055}" dt="2024-03-02T02:05:35.329" v="486" actId="1076"/>
          <ac:picMkLst>
            <pc:docMk/>
            <pc:sldMk cId="0" sldId="262"/>
            <ac:picMk id="5" creationId="{C36C78F3-F821-CC47-83C2-09CDBCECF99E}"/>
          </ac:picMkLst>
        </pc:picChg>
        <pc:picChg chg="del">
          <ac:chgData name="Zinnun Malikov" userId="570c0aa24b33d580" providerId="LiveId" clId="{27204594-0073-4EE6-B0E8-0180B8564055}" dt="2024-03-02T02:02:56.921" v="450" actId="478"/>
          <ac:picMkLst>
            <pc:docMk/>
            <pc:sldMk cId="0" sldId="262"/>
            <ac:picMk id="6" creationId="{0F076520-33DC-FA9B-9220-4E08EB06F91D}"/>
          </ac:picMkLst>
        </pc:picChg>
        <pc:picChg chg="add del mod">
          <ac:chgData name="Zinnun Malikov" userId="570c0aa24b33d580" providerId="LiveId" clId="{27204594-0073-4EE6-B0E8-0180B8564055}" dt="2024-03-02T02:07:39.990" v="532" actId="478"/>
          <ac:picMkLst>
            <pc:docMk/>
            <pc:sldMk cId="0" sldId="262"/>
            <ac:picMk id="8" creationId="{AC13EA6B-BAD0-1C1C-FEA8-83B3FAB190C2}"/>
          </ac:picMkLst>
        </pc:picChg>
        <pc:picChg chg="add mod">
          <ac:chgData name="Zinnun Malikov" userId="570c0aa24b33d580" providerId="LiveId" clId="{27204594-0073-4EE6-B0E8-0180B8564055}" dt="2024-03-02T02:08:35.385" v="536" actId="1076"/>
          <ac:picMkLst>
            <pc:docMk/>
            <pc:sldMk cId="0" sldId="262"/>
            <ac:picMk id="11" creationId="{16F84938-A442-81B3-88D2-F13F15B395E0}"/>
          </ac:picMkLst>
        </pc:picChg>
        <pc:picChg chg="del">
          <ac:chgData name="Zinnun Malikov" userId="570c0aa24b33d580" providerId="LiveId" clId="{27204594-0073-4EE6-B0E8-0180B8564055}" dt="2024-03-02T02:03:22.987" v="457" actId="478"/>
          <ac:picMkLst>
            <pc:docMk/>
            <pc:sldMk cId="0" sldId="262"/>
            <ac:picMk id="21" creationId="{E6DB68E0-812F-B034-91B3-8414E217D1C3}"/>
          </ac:picMkLst>
        </pc:picChg>
      </pc:sldChg>
      <pc:sldChg chg="modSp mod">
        <pc:chgData name="Zinnun Malikov" userId="570c0aa24b33d580" providerId="LiveId" clId="{27204594-0073-4EE6-B0E8-0180B8564055}" dt="2024-03-02T02:22:52.434" v="1777" actId="20577"/>
        <pc:sldMkLst>
          <pc:docMk/>
          <pc:sldMk cId="0" sldId="269"/>
        </pc:sldMkLst>
        <pc:spChg chg="mod">
          <ac:chgData name="Zinnun Malikov" userId="570c0aa24b33d580" providerId="LiveId" clId="{27204594-0073-4EE6-B0E8-0180B8564055}" dt="2024-03-02T02:22:52.434" v="1777" actId="20577"/>
          <ac:spMkLst>
            <pc:docMk/>
            <pc:sldMk cId="0" sldId="269"/>
            <ac:spMk id="3" creationId="{00000000-0000-0000-0000-000000000000}"/>
          </ac:spMkLst>
        </pc:spChg>
      </pc:sldChg>
      <pc:sldChg chg="del">
        <pc:chgData name="Zinnun Malikov" userId="570c0aa24b33d580" providerId="LiveId" clId="{27204594-0073-4EE6-B0E8-0180B8564055}" dt="2024-03-02T02:05:51.576" v="510" actId="47"/>
        <pc:sldMkLst>
          <pc:docMk/>
          <pc:sldMk cId="2809178146" sldId="276"/>
        </pc:sldMkLst>
      </pc:sldChg>
      <pc:sldChg chg="del">
        <pc:chgData name="Zinnun Malikov" userId="570c0aa24b33d580" providerId="LiveId" clId="{27204594-0073-4EE6-B0E8-0180B8564055}" dt="2024-03-02T02:18:51.135" v="1015" actId="47"/>
        <pc:sldMkLst>
          <pc:docMk/>
          <pc:sldMk cId="503861573" sldId="295"/>
        </pc:sldMkLst>
      </pc:sldChg>
      <pc:sldChg chg="del">
        <pc:chgData name="Zinnun Malikov" userId="570c0aa24b33d580" providerId="LiveId" clId="{27204594-0073-4EE6-B0E8-0180B8564055}" dt="2024-03-02T02:18:40.406" v="1011" actId="47"/>
        <pc:sldMkLst>
          <pc:docMk/>
          <pc:sldMk cId="860681320" sldId="296"/>
        </pc:sldMkLst>
      </pc:sldChg>
      <pc:sldChg chg="del">
        <pc:chgData name="Zinnun Malikov" userId="570c0aa24b33d580" providerId="LiveId" clId="{27204594-0073-4EE6-B0E8-0180B8564055}" dt="2024-03-02T02:18:38.820" v="1010" actId="47"/>
        <pc:sldMkLst>
          <pc:docMk/>
          <pc:sldMk cId="3775845998" sldId="297"/>
        </pc:sldMkLst>
      </pc:sldChg>
      <pc:sldChg chg="modSp mod">
        <pc:chgData name="Zinnun Malikov" userId="570c0aa24b33d580" providerId="LiveId" clId="{27204594-0073-4EE6-B0E8-0180B8564055}" dt="2024-03-02T02:23:19.972" v="1842" actId="20577"/>
        <pc:sldMkLst>
          <pc:docMk/>
          <pc:sldMk cId="1166491901" sldId="300"/>
        </pc:sldMkLst>
        <pc:spChg chg="mod">
          <ac:chgData name="Zinnun Malikov" userId="570c0aa24b33d580" providerId="LiveId" clId="{27204594-0073-4EE6-B0E8-0180B8564055}" dt="2024-03-02T02:23:19.972" v="1842" actId="20577"/>
          <ac:spMkLst>
            <pc:docMk/>
            <pc:sldMk cId="1166491901" sldId="300"/>
            <ac:spMk id="3" creationId="{00000000-0000-0000-0000-000000000000}"/>
          </ac:spMkLst>
        </pc:spChg>
      </pc:sldChg>
      <pc:sldChg chg="modSp add mod ord">
        <pc:chgData name="Zinnun Malikov" userId="570c0aa24b33d580" providerId="LiveId" clId="{27204594-0073-4EE6-B0E8-0180B8564055}" dt="2024-03-02T01:56:05.745" v="66"/>
        <pc:sldMkLst>
          <pc:docMk/>
          <pc:sldMk cId="2688968803" sldId="302"/>
        </pc:sldMkLst>
        <pc:spChg chg="mod">
          <ac:chgData name="Zinnun Malikov" userId="570c0aa24b33d580" providerId="LiveId" clId="{27204594-0073-4EE6-B0E8-0180B8564055}" dt="2024-03-02T01:54:31.823" v="17" actId="20577"/>
          <ac:spMkLst>
            <pc:docMk/>
            <pc:sldMk cId="2688968803" sldId="302"/>
            <ac:spMk id="2" creationId="{FD5476B5-2F3F-982F-DB65-98BB25441501}"/>
          </ac:spMkLst>
        </pc:spChg>
        <pc:spChg chg="mod">
          <ac:chgData name="Zinnun Malikov" userId="570c0aa24b33d580" providerId="LiveId" clId="{27204594-0073-4EE6-B0E8-0180B8564055}" dt="2024-03-02T01:56:05.745" v="66"/>
          <ac:spMkLst>
            <pc:docMk/>
            <pc:sldMk cId="2688968803" sldId="302"/>
            <ac:spMk id="3" creationId="{B152B141-A0A9-C5D0-C254-F2305862D5DA}"/>
          </ac:spMkLst>
        </pc:spChg>
      </pc:sldChg>
      <pc:sldChg chg="new del">
        <pc:chgData name="Zinnun Malikov" userId="570c0aa24b33d580" providerId="LiveId" clId="{27204594-0073-4EE6-B0E8-0180B8564055}" dt="2024-03-02T01:54:21.952" v="1" actId="47"/>
        <pc:sldMkLst>
          <pc:docMk/>
          <pc:sldMk cId="3854312300" sldId="302"/>
        </pc:sldMkLst>
      </pc:sldChg>
      <pc:sldChg chg="new del">
        <pc:chgData name="Zinnun Malikov" userId="570c0aa24b33d580" providerId="LiveId" clId="{27204594-0073-4EE6-B0E8-0180B8564055}" dt="2024-03-02T01:56:35.969" v="70" actId="47"/>
        <pc:sldMkLst>
          <pc:docMk/>
          <pc:sldMk cId="1349870667" sldId="303"/>
        </pc:sldMkLst>
      </pc:sldChg>
      <pc:sldChg chg="new del">
        <pc:chgData name="Zinnun Malikov" userId="570c0aa24b33d580" providerId="LiveId" clId="{27204594-0073-4EE6-B0E8-0180B8564055}" dt="2024-03-02T01:55:33.738" v="57" actId="47"/>
        <pc:sldMkLst>
          <pc:docMk/>
          <pc:sldMk cId="1535463418" sldId="303"/>
        </pc:sldMkLst>
      </pc:sldChg>
      <pc:sldChg chg="new del">
        <pc:chgData name="Zinnun Malikov" userId="570c0aa24b33d580" providerId="LiveId" clId="{27204594-0073-4EE6-B0E8-0180B8564055}" dt="2024-03-02T01:56:30.698" v="68" actId="47"/>
        <pc:sldMkLst>
          <pc:docMk/>
          <pc:sldMk cId="3034669501" sldId="303"/>
        </pc:sldMkLst>
      </pc:sldChg>
      <pc:sldChg chg="modSp add mod">
        <pc:chgData name="Zinnun Malikov" userId="570c0aa24b33d580" providerId="LiveId" clId="{27204594-0073-4EE6-B0E8-0180B8564055}" dt="2024-03-02T02:02:07.588" v="449" actId="20577"/>
        <pc:sldMkLst>
          <pc:docMk/>
          <pc:sldMk cId="4002743746" sldId="303"/>
        </pc:sldMkLst>
        <pc:spChg chg="mod">
          <ac:chgData name="Zinnun Malikov" userId="570c0aa24b33d580" providerId="LiveId" clId="{27204594-0073-4EE6-B0E8-0180B8564055}" dt="2024-03-02T01:56:44.575" v="75" actId="20577"/>
          <ac:spMkLst>
            <pc:docMk/>
            <pc:sldMk cId="4002743746" sldId="303"/>
            <ac:spMk id="2" creationId="{77452920-B96F-0F28-57E2-B68C9B9AEC5C}"/>
          </ac:spMkLst>
        </pc:spChg>
        <pc:spChg chg="mod">
          <ac:chgData name="Zinnun Malikov" userId="570c0aa24b33d580" providerId="LiveId" clId="{27204594-0073-4EE6-B0E8-0180B8564055}" dt="2024-03-02T02:02:07.588" v="449" actId="20577"/>
          <ac:spMkLst>
            <pc:docMk/>
            <pc:sldMk cId="4002743746" sldId="303"/>
            <ac:spMk id="3" creationId="{F12B368B-4AE3-7694-902F-C4007FE7F15E}"/>
          </ac:spMkLst>
        </pc:spChg>
      </pc:sldChg>
      <pc:sldChg chg="addSp delSp modSp add mod">
        <pc:chgData name="Zinnun Malikov" userId="570c0aa24b33d580" providerId="LiveId" clId="{27204594-0073-4EE6-B0E8-0180B8564055}" dt="2024-03-02T02:07:35.846" v="531" actId="1076"/>
        <pc:sldMkLst>
          <pc:docMk/>
          <pc:sldMk cId="2311699140" sldId="304"/>
        </pc:sldMkLst>
        <pc:spChg chg="mod">
          <ac:chgData name="Zinnun Malikov" userId="570c0aa24b33d580" providerId="LiveId" clId="{27204594-0073-4EE6-B0E8-0180B8564055}" dt="2024-03-02T02:05:56.278" v="519" actId="20577"/>
          <ac:spMkLst>
            <pc:docMk/>
            <pc:sldMk cId="2311699140" sldId="304"/>
            <ac:spMk id="2" creationId="{8592963F-DFCB-D165-EB02-6935BEFCD0B6}"/>
          </ac:spMkLst>
        </pc:spChg>
        <pc:spChg chg="mod">
          <ac:chgData name="Zinnun Malikov" userId="570c0aa24b33d580" providerId="LiveId" clId="{27204594-0073-4EE6-B0E8-0180B8564055}" dt="2024-03-02T02:07:24.490" v="527" actId="14100"/>
          <ac:spMkLst>
            <pc:docMk/>
            <pc:sldMk cId="2311699140" sldId="304"/>
            <ac:spMk id="9" creationId="{A67A270C-BCF1-A3DA-D152-8697D372FE4A}"/>
          </ac:spMkLst>
        </pc:spChg>
        <pc:picChg chg="mod">
          <ac:chgData name="Zinnun Malikov" userId="570c0aa24b33d580" providerId="LiveId" clId="{27204594-0073-4EE6-B0E8-0180B8564055}" dt="2024-03-02T02:07:29.037" v="529" actId="1076"/>
          <ac:picMkLst>
            <pc:docMk/>
            <pc:sldMk cId="2311699140" sldId="304"/>
            <ac:picMk id="5" creationId="{D8B78091-104D-84FF-F147-D6D24981B87F}"/>
          </ac:picMkLst>
        </pc:picChg>
        <pc:picChg chg="add mod">
          <ac:chgData name="Zinnun Malikov" userId="570c0aa24b33d580" providerId="LiveId" clId="{27204594-0073-4EE6-B0E8-0180B8564055}" dt="2024-03-02T02:07:35.846" v="531" actId="1076"/>
          <ac:picMkLst>
            <pc:docMk/>
            <pc:sldMk cId="2311699140" sldId="304"/>
            <ac:picMk id="6" creationId="{B1E5C10F-A327-DA01-F929-B35A4DBCB429}"/>
          </ac:picMkLst>
        </pc:picChg>
        <pc:picChg chg="del">
          <ac:chgData name="Zinnun Malikov" userId="570c0aa24b33d580" providerId="LiveId" clId="{27204594-0073-4EE6-B0E8-0180B8564055}" dt="2024-03-02T02:07:08.147" v="521" actId="478"/>
          <ac:picMkLst>
            <pc:docMk/>
            <pc:sldMk cId="2311699140" sldId="304"/>
            <ac:picMk id="8" creationId="{05412D84-D308-B793-A87B-82C19B3B99BB}"/>
          </ac:picMkLst>
        </pc:picChg>
      </pc:sldChg>
      <pc:sldChg chg="new del">
        <pc:chgData name="Zinnun Malikov" userId="570c0aa24b33d580" providerId="LiveId" clId="{27204594-0073-4EE6-B0E8-0180B8564055}" dt="2024-03-02T02:09:19.838" v="540" actId="47"/>
        <pc:sldMkLst>
          <pc:docMk/>
          <pc:sldMk cId="1660167699" sldId="305"/>
        </pc:sldMkLst>
      </pc:sldChg>
      <pc:sldChg chg="new del">
        <pc:chgData name="Zinnun Malikov" userId="570c0aa24b33d580" providerId="LiveId" clId="{27204594-0073-4EE6-B0E8-0180B8564055}" dt="2024-03-02T02:09:15.586" v="538" actId="47"/>
        <pc:sldMkLst>
          <pc:docMk/>
          <pc:sldMk cId="3571143028" sldId="305"/>
        </pc:sldMkLst>
      </pc:sldChg>
      <pc:sldChg chg="addSp delSp modSp add mod">
        <pc:chgData name="Zinnun Malikov" userId="570c0aa24b33d580" providerId="LiveId" clId="{27204594-0073-4EE6-B0E8-0180B8564055}" dt="2024-03-02T02:10:45.809" v="570" actId="1076"/>
        <pc:sldMkLst>
          <pc:docMk/>
          <pc:sldMk cId="4084160910" sldId="305"/>
        </pc:sldMkLst>
        <pc:spChg chg="mod">
          <ac:chgData name="Zinnun Malikov" userId="570c0aa24b33d580" providerId="LiveId" clId="{27204594-0073-4EE6-B0E8-0180B8564055}" dt="2024-03-02T02:09:30.335" v="555" actId="20577"/>
          <ac:spMkLst>
            <pc:docMk/>
            <pc:sldMk cId="4084160910" sldId="305"/>
            <ac:spMk id="2" creationId="{C160EFA3-6C59-B660-9281-D13A2B579882}"/>
          </ac:spMkLst>
        </pc:spChg>
        <pc:spChg chg="del">
          <ac:chgData name="Zinnun Malikov" userId="570c0aa24b33d580" providerId="LiveId" clId="{27204594-0073-4EE6-B0E8-0180B8564055}" dt="2024-03-02T02:09:34.017" v="557" actId="478"/>
          <ac:spMkLst>
            <pc:docMk/>
            <pc:sldMk cId="4084160910" sldId="305"/>
            <ac:spMk id="9" creationId="{7CA4C7F8-B335-52A4-6076-7AE6CAD08BE8}"/>
          </ac:spMkLst>
        </pc:spChg>
        <pc:picChg chg="del mod">
          <ac:chgData name="Zinnun Malikov" userId="570c0aa24b33d580" providerId="LiveId" clId="{27204594-0073-4EE6-B0E8-0180B8564055}" dt="2024-03-02T02:10:02.214" v="561" actId="478"/>
          <ac:picMkLst>
            <pc:docMk/>
            <pc:sldMk cId="4084160910" sldId="305"/>
            <ac:picMk id="5" creationId="{DBF2F03C-E03A-92E7-C6B9-2E784214AA3C}"/>
          </ac:picMkLst>
        </pc:picChg>
        <pc:picChg chg="del">
          <ac:chgData name="Zinnun Malikov" userId="570c0aa24b33d580" providerId="LiveId" clId="{27204594-0073-4EE6-B0E8-0180B8564055}" dt="2024-03-02T02:09:32.815" v="556" actId="478"/>
          <ac:picMkLst>
            <pc:docMk/>
            <pc:sldMk cId="4084160910" sldId="305"/>
            <ac:picMk id="6" creationId="{05C10A18-2BEA-A41F-B0C1-BE63041B4DF3}"/>
          </ac:picMkLst>
        </pc:picChg>
        <pc:picChg chg="add del mod">
          <ac:chgData name="Zinnun Malikov" userId="570c0aa24b33d580" providerId="LiveId" clId="{27204594-0073-4EE6-B0E8-0180B8564055}" dt="2024-03-02T02:10:09.635" v="564" actId="478"/>
          <ac:picMkLst>
            <pc:docMk/>
            <pc:sldMk cId="4084160910" sldId="305"/>
            <ac:picMk id="7" creationId="{89544E30-0362-4AB0-741B-EA4977A6A02E}"/>
          </ac:picMkLst>
        </pc:picChg>
        <pc:picChg chg="add mod">
          <ac:chgData name="Zinnun Malikov" userId="570c0aa24b33d580" providerId="LiveId" clId="{27204594-0073-4EE6-B0E8-0180B8564055}" dt="2024-03-02T02:10:27.078" v="567" actId="1076"/>
          <ac:picMkLst>
            <pc:docMk/>
            <pc:sldMk cId="4084160910" sldId="305"/>
            <ac:picMk id="10" creationId="{9A46C84C-C8A6-FE59-D4B6-B3FDE4E13973}"/>
          </ac:picMkLst>
        </pc:picChg>
        <pc:picChg chg="add mod">
          <ac:chgData name="Zinnun Malikov" userId="570c0aa24b33d580" providerId="LiveId" clId="{27204594-0073-4EE6-B0E8-0180B8564055}" dt="2024-03-02T02:10:45.809" v="570" actId="1076"/>
          <ac:picMkLst>
            <pc:docMk/>
            <pc:sldMk cId="4084160910" sldId="305"/>
            <ac:picMk id="12" creationId="{B2B918C8-57E4-FA26-66A2-5C809ECE9D22}"/>
          </ac:picMkLst>
        </pc:picChg>
      </pc:sldChg>
      <pc:sldChg chg="modSp add mod ord">
        <pc:chgData name="Zinnun Malikov" userId="570c0aa24b33d580" providerId="LiveId" clId="{27204594-0073-4EE6-B0E8-0180B8564055}" dt="2024-03-02T02:30:47.306" v="1844"/>
        <pc:sldMkLst>
          <pc:docMk/>
          <pc:sldMk cId="2555879186" sldId="306"/>
        </pc:sldMkLst>
        <pc:spChg chg="mod">
          <ac:chgData name="Zinnun Malikov" userId="570c0aa24b33d580" providerId="LiveId" clId="{27204594-0073-4EE6-B0E8-0180B8564055}" dt="2024-03-02T02:16:47.656" v="1009" actId="20577"/>
          <ac:spMkLst>
            <pc:docMk/>
            <pc:sldMk cId="2555879186" sldId="306"/>
            <ac:spMk id="35" creationId="{393EB76B-1F6E-B3D9-CF18-36413688DA3E}"/>
          </ac:spMkLst>
        </pc:spChg>
      </pc:sldChg>
      <pc:sldChg chg="modSp add mod ord">
        <pc:chgData name="Zinnun Malikov" userId="570c0aa24b33d580" providerId="LiveId" clId="{27204594-0073-4EE6-B0E8-0180B8564055}" dt="2024-03-02T02:20:49.082" v="1398" actId="20577"/>
        <pc:sldMkLst>
          <pc:docMk/>
          <pc:sldMk cId="2636814868" sldId="307"/>
        </pc:sldMkLst>
        <pc:spChg chg="mod">
          <ac:chgData name="Zinnun Malikov" userId="570c0aa24b33d580" providerId="LiveId" clId="{27204594-0073-4EE6-B0E8-0180B8564055}" dt="2024-03-02T02:18:59.960" v="1031" actId="20577"/>
          <ac:spMkLst>
            <pc:docMk/>
            <pc:sldMk cId="2636814868" sldId="307"/>
            <ac:spMk id="2" creationId="{52B6EADD-3139-DF35-A899-C0CFA8AFBC8D}"/>
          </ac:spMkLst>
        </pc:spChg>
        <pc:spChg chg="mod">
          <ac:chgData name="Zinnun Malikov" userId="570c0aa24b33d580" providerId="LiveId" clId="{27204594-0073-4EE6-B0E8-0180B8564055}" dt="2024-03-02T02:20:49.082" v="1398" actId="20577"/>
          <ac:spMkLst>
            <pc:docMk/>
            <pc:sldMk cId="2636814868" sldId="307"/>
            <ac:spMk id="35" creationId="{C22A4788-6886-1326-518A-81748CA867A8}"/>
          </ac:spMkLst>
        </pc:spChg>
      </pc:sldChg>
      <pc:sldChg chg="modSp add mod">
        <pc:chgData name="Zinnun Malikov" userId="570c0aa24b33d580" providerId="LiveId" clId="{27204594-0073-4EE6-B0E8-0180B8564055}" dt="2024-03-02T02:22:04.754" v="1668" actId="20577"/>
        <pc:sldMkLst>
          <pc:docMk/>
          <pc:sldMk cId="2406210793" sldId="308"/>
        </pc:sldMkLst>
        <pc:spChg chg="mod">
          <ac:chgData name="Zinnun Malikov" userId="570c0aa24b33d580" providerId="LiveId" clId="{27204594-0073-4EE6-B0E8-0180B8564055}" dt="2024-03-02T02:21:08.083" v="1424" actId="20577"/>
          <ac:spMkLst>
            <pc:docMk/>
            <pc:sldMk cId="2406210793" sldId="308"/>
            <ac:spMk id="2" creationId="{BAEB4F17-0EB7-929B-B45C-E9508BB588D6}"/>
          </ac:spMkLst>
        </pc:spChg>
        <pc:spChg chg="mod">
          <ac:chgData name="Zinnun Malikov" userId="570c0aa24b33d580" providerId="LiveId" clId="{27204594-0073-4EE6-B0E8-0180B8564055}" dt="2024-03-02T02:22:04.754" v="1668" actId="20577"/>
          <ac:spMkLst>
            <pc:docMk/>
            <pc:sldMk cId="2406210793" sldId="308"/>
            <ac:spMk id="35" creationId="{2227EB39-D908-8E9A-68AC-1EA70787E8D2}"/>
          </ac:spMkLst>
        </pc:spChg>
      </pc:sldChg>
      <pc:sldChg chg="new del">
        <pc:chgData name="Zinnun Malikov" userId="570c0aa24b33d580" providerId="LiveId" clId="{27204594-0073-4EE6-B0E8-0180B8564055}" dt="2024-03-02T02:20:59.179" v="1402" actId="47"/>
        <pc:sldMkLst>
          <pc:docMk/>
          <pc:sldMk cId="3103593832" sldId="308"/>
        </pc:sldMkLst>
      </pc:sldChg>
      <pc:sldChg chg="new del">
        <pc:chgData name="Zinnun Malikov" userId="570c0aa24b33d580" providerId="LiveId" clId="{27204594-0073-4EE6-B0E8-0180B8564055}" dt="2024-03-02T02:20:54.548" v="1400" actId="47"/>
        <pc:sldMkLst>
          <pc:docMk/>
          <pc:sldMk cId="3162753315" sldId="308"/>
        </pc:sldMkLst>
      </pc:sldChg>
    </pc:docChg>
  </pc:docChgLst>
  <pc:docChgLst>
    <pc:chgData name="Malikov, Zinnun" userId="1bfa4ef5-554c-413d-9700-bb897e62e389" providerId="ADAL" clId="{C290FD0A-5AB0-443B-BE78-89D02473765B}"/>
    <pc:docChg chg="modSld">
      <pc:chgData name="Malikov, Zinnun" userId="1bfa4ef5-554c-413d-9700-bb897e62e389" providerId="ADAL" clId="{C290FD0A-5AB0-443B-BE78-89D02473765B}" dt="2024-03-02T05:20:47.265" v="31" actId="20577"/>
      <pc:docMkLst>
        <pc:docMk/>
      </pc:docMkLst>
      <pc:sldChg chg="modSp mod">
        <pc:chgData name="Malikov, Zinnun" userId="1bfa4ef5-554c-413d-9700-bb897e62e389" providerId="ADAL" clId="{C290FD0A-5AB0-443B-BE78-89D02473765B}" dt="2024-03-02T05:20:47.265" v="31" actId="20577"/>
        <pc:sldMkLst>
          <pc:docMk/>
          <pc:sldMk cId="1471397117" sldId="282"/>
        </pc:sldMkLst>
        <pc:spChg chg="mod">
          <ac:chgData name="Malikov, Zinnun" userId="1bfa4ef5-554c-413d-9700-bb897e62e389" providerId="ADAL" clId="{C290FD0A-5AB0-443B-BE78-89D02473765B}" dt="2024-03-02T05:20:47.265" v="31" actId="20577"/>
          <ac:spMkLst>
            <pc:docMk/>
            <pc:sldMk cId="1471397117" sldId="282"/>
            <ac:spMk id="35" creationId="{CDBE9FD5-2FF9-53C0-9537-516098BF03B4}"/>
          </ac:spMkLst>
        </pc:spChg>
      </pc:sldChg>
    </pc:docChg>
  </pc:docChgLst>
  <pc:docChgLst>
    <pc:chgData name="Malikov, Zinnun" userId="1bfa4ef5-554c-413d-9700-bb897e62e389" providerId="ADAL" clId="{716F4A7A-AA99-4F37-802A-22F1415CEC30}"/>
    <pc:docChg chg="modSld">
      <pc:chgData name="Malikov, Zinnun" userId="1bfa4ef5-554c-413d-9700-bb897e62e389" providerId="ADAL" clId="{716F4A7A-AA99-4F37-802A-22F1415CEC30}" dt="2023-09-02T23:22:41.581" v="0" actId="1036"/>
      <pc:docMkLst>
        <pc:docMk/>
      </pc:docMkLst>
      <pc:sldChg chg="modSp mod">
        <pc:chgData name="Malikov, Zinnun" userId="1bfa4ef5-554c-413d-9700-bb897e62e389" providerId="ADAL" clId="{716F4A7A-AA99-4F37-802A-22F1415CEC30}" dt="2023-09-02T23:22:41.581" v="0" actId="1036"/>
        <pc:sldMkLst>
          <pc:docMk/>
          <pc:sldMk cId="1289496231" sldId="275"/>
        </pc:sldMkLst>
        <pc:picChg chg="mod">
          <ac:chgData name="Malikov, Zinnun" userId="1bfa4ef5-554c-413d-9700-bb897e62e389" providerId="ADAL" clId="{716F4A7A-AA99-4F37-802A-22F1415CEC30}" dt="2023-09-02T23:22:41.581" v="0" actId="1036"/>
          <ac:picMkLst>
            <pc:docMk/>
            <pc:sldMk cId="1289496231" sldId="275"/>
            <ac:picMk id="8" creationId="{E1E511C2-E2C0-1E58-BEFC-C02A0AB74E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781" cy="349834"/>
          </a:xfrm>
          <a:prstGeom prst="rect">
            <a:avLst/>
          </a:prstGeom>
        </p:spPr>
        <p:txBody>
          <a:bodyPr vert="horz" lIns="165479" tIns="82739" rIns="165479" bIns="82739" rtlCol="0"/>
          <a:lstStyle>
            <a:lvl1pPr algn="l">
              <a:defRPr sz="2200"/>
            </a:lvl1pPr>
          </a:lstStyle>
          <a:p>
            <a:endParaRPr lang="en-US"/>
          </a:p>
        </p:txBody>
      </p:sp>
      <p:sp>
        <p:nvSpPr>
          <p:cNvPr id="3" name="Date Placeholder 2"/>
          <p:cNvSpPr>
            <a:spLocks noGrp="1"/>
          </p:cNvSpPr>
          <p:nvPr>
            <p:ph type="dt" idx="1"/>
          </p:nvPr>
        </p:nvSpPr>
        <p:spPr>
          <a:xfrm>
            <a:off x="5265061" y="1"/>
            <a:ext cx="4028781" cy="349834"/>
          </a:xfrm>
          <a:prstGeom prst="rect">
            <a:avLst/>
          </a:prstGeom>
        </p:spPr>
        <p:txBody>
          <a:bodyPr vert="horz" lIns="165479" tIns="82739" rIns="165479" bIns="82739" rtlCol="0"/>
          <a:lstStyle>
            <a:lvl1pPr algn="r">
              <a:defRPr sz="2200"/>
            </a:lvl1pPr>
          </a:lstStyle>
          <a:p>
            <a:fld id="{0D583EDA-8B38-4979-8759-98A99C136AD3}" type="datetimeFigureOut">
              <a:rPr lang="en-US" smtClean="0"/>
              <a:t>3/2/2024</a:t>
            </a:fld>
            <a:endParaRPr lang="en-US"/>
          </a:p>
        </p:txBody>
      </p:sp>
      <p:sp>
        <p:nvSpPr>
          <p:cNvPr id="4" name="Slide Image Placeholder 3"/>
          <p:cNvSpPr>
            <a:spLocks noGrp="1" noRot="1" noChangeAspect="1"/>
          </p:cNvSpPr>
          <p:nvPr>
            <p:ph type="sldImg" idx="2"/>
          </p:nvPr>
        </p:nvSpPr>
        <p:spPr>
          <a:xfrm>
            <a:off x="2549525" y="877888"/>
            <a:ext cx="4197350" cy="2363787"/>
          </a:xfrm>
          <a:prstGeom prst="rect">
            <a:avLst/>
          </a:prstGeom>
          <a:noFill/>
          <a:ln w="12700">
            <a:solidFill>
              <a:prstClr val="black"/>
            </a:solidFill>
          </a:ln>
        </p:spPr>
        <p:txBody>
          <a:bodyPr vert="horz" lIns="165479" tIns="82739" rIns="165479" bIns="82739" rtlCol="0" anchor="ctr"/>
          <a:lstStyle/>
          <a:p>
            <a:endParaRPr lang="en-US"/>
          </a:p>
        </p:txBody>
      </p:sp>
      <p:sp>
        <p:nvSpPr>
          <p:cNvPr id="5" name="Notes Placeholder 4"/>
          <p:cNvSpPr>
            <a:spLocks noGrp="1"/>
          </p:cNvSpPr>
          <p:nvPr>
            <p:ph type="body" sz="quarter" idx="3"/>
          </p:nvPr>
        </p:nvSpPr>
        <p:spPr>
          <a:xfrm>
            <a:off x="929130" y="3374870"/>
            <a:ext cx="7438144" cy="2760946"/>
          </a:xfrm>
          <a:prstGeom prst="rect">
            <a:avLst/>
          </a:prstGeom>
        </p:spPr>
        <p:txBody>
          <a:bodyPr vert="horz" lIns="165479" tIns="82739" rIns="165479" bIns="8273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60567"/>
            <a:ext cx="4028781" cy="349834"/>
          </a:xfrm>
          <a:prstGeom prst="rect">
            <a:avLst/>
          </a:prstGeom>
        </p:spPr>
        <p:txBody>
          <a:bodyPr vert="horz" lIns="165479" tIns="82739" rIns="165479" bIns="82739" rtlCol="0" anchor="b"/>
          <a:lstStyle>
            <a:lvl1pPr algn="l">
              <a:defRPr sz="2200"/>
            </a:lvl1pPr>
          </a:lstStyle>
          <a:p>
            <a:endParaRPr lang="en-US"/>
          </a:p>
        </p:txBody>
      </p:sp>
      <p:sp>
        <p:nvSpPr>
          <p:cNvPr id="7" name="Slide Number Placeholder 6"/>
          <p:cNvSpPr>
            <a:spLocks noGrp="1"/>
          </p:cNvSpPr>
          <p:nvPr>
            <p:ph type="sldNum" sz="quarter" idx="5"/>
          </p:nvPr>
        </p:nvSpPr>
        <p:spPr>
          <a:xfrm>
            <a:off x="5265061" y="6660567"/>
            <a:ext cx="4028781" cy="349834"/>
          </a:xfrm>
          <a:prstGeom prst="rect">
            <a:avLst/>
          </a:prstGeom>
        </p:spPr>
        <p:txBody>
          <a:bodyPr vert="horz" lIns="165479" tIns="82739" rIns="165479" bIns="82739" rtlCol="0" anchor="b"/>
          <a:lstStyle>
            <a:lvl1pPr algn="r">
              <a:defRPr sz="2200"/>
            </a:lvl1pPr>
          </a:lstStyle>
          <a:p>
            <a:fld id="{B429C13E-A241-41DB-9DEC-BE08A61B6C12}" type="slidenum">
              <a:rPr lang="en-US" smtClean="0"/>
              <a:t>‹#›</a:t>
            </a:fld>
            <a:endParaRPr lang="en-US"/>
          </a:p>
        </p:txBody>
      </p:sp>
    </p:spTree>
    <p:extLst>
      <p:ext uri="{BB962C8B-B14F-4D97-AF65-F5344CB8AC3E}">
        <p14:creationId xmlns:p14="http://schemas.microsoft.com/office/powerpoint/2010/main" val="109697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32</a:t>
            </a:fld>
            <a:endParaRPr lang="en-US"/>
          </a:p>
        </p:txBody>
      </p:sp>
    </p:spTree>
    <p:extLst>
      <p:ext uri="{BB962C8B-B14F-4D97-AF65-F5344CB8AC3E}">
        <p14:creationId xmlns:p14="http://schemas.microsoft.com/office/powerpoint/2010/main" val="168884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33</a:t>
            </a:fld>
            <a:endParaRPr lang="en-US"/>
          </a:p>
        </p:txBody>
      </p:sp>
    </p:spTree>
    <p:extLst>
      <p:ext uri="{BB962C8B-B14F-4D97-AF65-F5344CB8AC3E}">
        <p14:creationId xmlns:p14="http://schemas.microsoft.com/office/powerpoint/2010/main" val="264942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37</a:t>
            </a:fld>
            <a:endParaRPr lang="en-US"/>
          </a:p>
        </p:txBody>
      </p:sp>
    </p:spTree>
    <p:extLst>
      <p:ext uri="{BB962C8B-B14F-4D97-AF65-F5344CB8AC3E}">
        <p14:creationId xmlns:p14="http://schemas.microsoft.com/office/powerpoint/2010/main" val="137612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40</a:t>
            </a:fld>
            <a:endParaRPr lang="en-US"/>
          </a:p>
        </p:txBody>
      </p:sp>
    </p:spTree>
    <p:extLst>
      <p:ext uri="{BB962C8B-B14F-4D97-AF65-F5344CB8AC3E}">
        <p14:creationId xmlns:p14="http://schemas.microsoft.com/office/powerpoint/2010/main" val="1125676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41</a:t>
            </a:fld>
            <a:endParaRPr lang="en-US"/>
          </a:p>
        </p:txBody>
      </p:sp>
    </p:spTree>
    <p:extLst>
      <p:ext uri="{BB962C8B-B14F-4D97-AF65-F5344CB8AC3E}">
        <p14:creationId xmlns:p14="http://schemas.microsoft.com/office/powerpoint/2010/main" val="2173711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104505"/>
            <a:ext cx="4665345" cy="486409"/>
          </a:xfrm>
          <a:prstGeom prst="rect">
            <a:avLst/>
          </a:prstGeom>
        </p:spPr>
        <p:txBody>
          <a:bodyPr wrap="square" lIns="0" tIns="0" rIns="0" bIns="0">
            <a:spAutoFit/>
          </a:bodyPr>
          <a:lstStyle>
            <a:lvl1pPr>
              <a:defRPr sz="1450" b="1" i="0">
                <a:solidFill>
                  <a:srgbClr val="193366"/>
                </a:solidFill>
                <a:latin typeface="Arial"/>
                <a:cs typeface="Arial"/>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937147" cy="2084243"/>
          </a:xfrm>
          <a:prstGeom prst="rect">
            <a:avLst/>
          </a:prstGeom>
        </p:spPr>
      </p:pic>
      <p:pic>
        <p:nvPicPr>
          <p:cNvPr id="17" name="bg object 17"/>
          <p:cNvPicPr/>
          <p:nvPr/>
        </p:nvPicPr>
        <p:blipFill>
          <a:blip r:embed="rId8" cstate="print"/>
          <a:stretch>
            <a:fillRect/>
          </a:stretch>
        </p:blipFill>
        <p:spPr>
          <a:xfrm>
            <a:off x="5042674" y="104910"/>
            <a:ext cx="503993" cy="214685"/>
          </a:xfrm>
          <a:prstGeom prst="rect">
            <a:avLst/>
          </a:prstGeom>
        </p:spPr>
      </p:pic>
      <p:sp>
        <p:nvSpPr>
          <p:cNvPr id="2" name="Holder 2"/>
          <p:cNvSpPr>
            <a:spLocks noGrp="1"/>
          </p:cNvSpPr>
          <p:nvPr>
            <p:ph type="title"/>
          </p:nvPr>
        </p:nvSpPr>
        <p:spPr>
          <a:xfrm>
            <a:off x="95300" y="104505"/>
            <a:ext cx="4643755" cy="252095"/>
          </a:xfrm>
          <a:prstGeom prst="rect">
            <a:avLst/>
          </a:prstGeom>
        </p:spPr>
        <p:txBody>
          <a:bodyPr wrap="square" lIns="0" tIns="0" rIns="0" bIns="0">
            <a:spAutoFit/>
          </a:bodyPr>
          <a:lstStyle>
            <a:lvl1pPr>
              <a:defRPr sz="1450" b="1" i="0">
                <a:solidFill>
                  <a:srgbClr val="193366"/>
                </a:solidFill>
                <a:latin typeface="Arial"/>
                <a:cs typeface="Arial"/>
              </a:defRPr>
            </a:lvl1pPr>
          </a:lstStyle>
          <a:p>
            <a:endParaRPr/>
          </a:p>
        </p:txBody>
      </p:sp>
      <p:sp>
        <p:nvSpPr>
          <p:cNvPr id="3" name="Holder 3"/>
          <p:cNvSpPr>
            <a:spLocks noGrp="1"/>
          </p:cNvSpPr>
          <p:nvPr>
            <p:ph type="body" idx="1"/>
          </p:nvPr>
        </p:nvSpPr>
        <p:spPr>
          <a:xfrm>
            <a:off x="2844025" y="889501"/>
            <a:ext cx="2471420" cy="1833880"/>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960372" y="3017710"/>
            <a:ext cx="1845056" cy="1622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3/2/2024</a:t>
            </a:fld>
            <a:endParaRPr lang="en-US"/>
          </a:p>
        </p:txBody>
      </p:sp>
      <p:sp>
        <p:nvSpPr>
          <p:cNvPr id="6" name="Holder 6"/>
          <p:cNvSpPr>
            <a:spLocks noGrp="1"/>
          </p:cNvSpPr>
          <p:nvPr>
            <p:ph type="sldNum" sz="quarter" idx="7"/>
          </p:nvPr>
        </p:nvSpPr>
        <p:spPr>
          <a:xfrm>
            <a:off x="4151376" y="3017710"/>
            <a:ext cx="1326134" cy="1622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525" y="374734"/>
            <a:ext cx="2308860" cy="580928"/>
          </a:xfrm>
          <a:prstGeom prst="rect">
            <a:avLst/>
          </a:prstGeom>
        </p:spPr>
        <p:txBody>
          <a:bodyPr vert="horz" wrap="square" lIns="0" tIns="74930" rIns="0" bIns="0" rtlCol="0">
            <a:spAutoFit/>
          </a:bodyPr>
          <a:lstStyle/>
          <a:p>
            <a:pPr marL="12700">
              <a:lnSpc>
                <a:spcPct val="100000"/>
              </a:lnSpc>
              <a:spcBef>
                <a:spcPts val="590"/>
              </a:spcBef>
            </a:pPr>
            <a:r>
              <a:rPr lang="en-US" sz="1750">
                <a:solidFill>
                  <a:srgbClr val="000000"/>
                </a:solidFill>
              </a:rPr>
              <a:t>The Game of Sprouts</a:t>
            </a:r>
            <a:endParaRPr lang="en-US" sz="1750"/>
          </a:p>
          <a:p>
            <a:pPr marL="12700">
              <a:lnSpc>
                <a:spcPct val="100000"/>
              </a:lnSpc>
              <a:spcBef>
                <a:spcPts val="365"/>
              </a:spcBef>
            </a:pPr>
            <a:r>
              <a:rPr lang="en-US" sz="1200" b="0">
                <a:latin typeface="Calibri"/>
                <a:cs typeface="Calibri"/>
              </a:rPr>
              <a:t>Graph theory and simulations</a:t>
            </a:r>
            <a:endParaRPr sz="1200">
              <a:latin typeface="Calibri"/>
              <a:cs typeface="Calibri"/>
            </a:endParaRPr>
          </a:p>
        </p:txBody>
      </p:sp>
      <p:sp>
        <p:nvSpPr>
          <p:cNvPr id="3" name="object 3"/>
          <p:cNvSpPr txBox="1"/>
          <p:nvPr/>
        </p:nvSpPr>
        <p:spPr>
          <a:xfrm>
            <a:off x="448525" y="1397281"/>
            <a:ext cx="3521710" cy="1029897"/>
          </a:xfrm>
          <a:prstGeom prst="rect">
            <a:avLst/>
          </a:prstGeom>
        </p:spPr>
        <p:txBody>
          <a:bodyPr vert="horz" wrap="square" lIns="0" tIns="8890" rIns="0" bIns="0" rtlCol="0">
            <a:spAutoFit/>
          </a:bodyPr>
          <a:lstStyle/>
          <a:p>
            <a:pPr marL="12700" marR="2068195">
              <a:lnSpc>
                <a:spcPct val="114700"/>
              </a:lnSpc>
              <a:spcBef>
                <a:spcPts val="70"/>
              </a:spcBef>
            </a:pPr>
            <a:r>
              <a:rPr lang="en-US" sz="1450">
                <a:solidFill>
                  <a:srgbClr val="CC9919"/>
                </a:solidFill>
                <a:latin typeface="Calibri"/>
                <a:cs typeface="Calibri"/>
              </a:rPr>
              <a:t>Zinnun Malikov</a:t>
            </a:r>
          </a:p>
          <a:p>
            <a:pPr marL="12700" marR="2068195">
              <a:lnSpc>
                <a:spcPct val="114700"/>
              </a:lnSpc>
              <a:spcBef>
                <a:spcPts val="70"/>
              </a:spcBef>
            </a:pPr>
            <a:r>
              <a:rPr lang="en-US" sz="1000">
                <a:solidFill>
                  <a:srgbClr val="7F7F7F"/>
                </a:solidFill>
                <a:latin typeface="Calibri"/>
                <a:cs typeface="Calibri"/>
              </a:rPr>
              <a:t>GHP July 2023</a:t>
            </a:r>
            <a:endParaRPr sz="1000">
              <a:latin typeface="Calibri"/>
              <a:cs typeface="Calibri"/>
            </a:endParaRPr>
          </a:p>
          <a:p>
            <a:pPr>
              <a:lnSpc>
                <a:spcPct val="100000"/>
              </a:lnSpc>
            </a:pPr>
            <a:endParaRPr sz="1000">
              <a:latin typeface="Calibri"/>
              <a:cs typeface="Calibri"/>
            </a:endParaRPr>
          </a:p>
          <a:p>
            <a:pPr>
              <a:lnSpc>
                <a:spcPct val="100000"/>
              </a:lnSpc>
              <a:spcBef>
                <a:spcPts val="50"/>
              </a:spcBef>
            </a:pPr>
            <a:endParaRPr sz="900">
              <a:latin typeface="Calibri"/>
              <a:cs typeface="Calibri"/>
            </a:endParaRPr>
          </a:p>
          <a:p>
            <a:pPr marL="12700">
              <a:lnSpc>
                <a:spcPct val="100000"/>
              </a:lnSpc>
            </a:pPr>
            <a:r>
              <a:rPr lang="en-US" sz="1750" spc="-30">
                <a:solidFill>
                  <a:srgbClr val="193366"/>
                </a:solidFill>
                <a:latin typeface="Calibri"/>
                <a:cs typeface="Calibri"/>
              </a:rPr>
              <a:t>Simulation and path-finding algorithms</a:t>
            </a:r>
            <a:endParaRPr sz="1750">
              <a:latin typeface="Calibri"/>
              <a:cs typeface="Calibri"/>
            </a:endParaRPr>
          </a:p>
        </p:txBody>
      </p:sp>
      <p:sp>
        <p:nvSpPr>
          <p:cNvPr id="4" name="Rectangle 3">
            <a:extLst>
              <a:ext uri="{FF2B5EF4-FFF2-40B4-BE49-F238E27FC236}">
                <a16:creationId xmlns:a16="http://schemas.microsoft.com/office/drawing/2014/main" id="{EFFAC3DB-5302-4CDC-0666-CFED5B333998}"/>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34734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Simulation Coordinate System</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kinter - Andrew Busch - Summit">
            <a:extLst>
              <a:ext uri="{FF2B5EF4-FFF2-40B4-BE49-F238E27FC236}">
                <a16:creationId xmlns:a16="http://schemas.microsoft.com/office/drawing/2014/main" id="{331FCCD6-2E0A-F0C6-F25C-44D11CEDD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156" y="860425"/>
            <a:ext cx="3367088" cy="197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31806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Video Demonstration: </a:t>
            </a:r>
            <a:r>
              <a:rPr lang="en-US" sz="1200" b="1">
                <a:solidFill>
                  <a:schemeClr val="tx1"/>
                </a:solidFill>
                <a:latin typeface="Arial"/>
                <a:cs typeface="Arial"/>
              </a:rPr>
              <a:t>Invalid Moves</a:t>
            </a:r>
            <a:endParaRPr sz="1200">
              <a:solidFill>
                <a:schemeClr val="tx1"/>
              </a:solidFill>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creen Recording 7">
            <a:hlinkClick r:id="" action="ppaction://media"/>
            <a:extLst>
              <a:ext uri="{FF2B5EF4-FFF2-40B4-BE49-F238E27FC236}">
                <a16:creationId xmlns:a16="http://schemas.microsoft.com/office/drawing/2014/main" id="{E1E511C2-E2C0-1E58-BEFC-C02A0AB74E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0518" y="397542"/>
            <a:ext cx="2544763" cy="2655179"/>
          </a:xfrm>
          <a:prstGeom prst="rect">
            <a:avLst/>
          </a:prstGeom>
        </p:spPr>
      </p:pic>
    </p:spTree>
    <p:extLst>
      <p:ext uri="{BB962C8B-B14F-4D97-AF65-F5344CB8AC3E}">
        <p14:creationId xmlns:p14="http://schemas.microsoft.com/office/powerpoint/2010/main" val="1289496231"/>
      </p:ext>
    </p:extLst>
  </p:cSld>
  <p:clrMapOvr>
    <a:masterClrMapping/>
  </p:clrMapOvr>
  <p:transition advTm="181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Video Demonstration: </a:t>
            </a:r>
            <a:r>
              <a:rPr lang="en-US" sz="1200" b="1">
                <a:solidFill>
                  <a:schemeClr val="tx1"/>
                </a:solidFill>
                <a:latin typeface="Arial"/>
                <a:cs typeface="Arial"/>
              </a:rPr>
              <a:t>Complete Game</a:t>
            </a:r>
            <a:endParaRPr sz="1200">
              <a:solidFill>
                <a:schemeClr val="tx1"/>
              </a:solidFill>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creen Recording 8">
            <a:hlinkClick r:id="" action="ppaction://media"/>
            <a:extLst>
              <a:ext uri="{FF2B5EF4-FFF2-40B4-BE49-F238E27FC236}">
                <a16:creationId xmlns:a16="http://schemas.microsoft.com/office/drawing/2014/main" id="{243EBBAB-E98E-D451-415E-8DF4877EFB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0589" y="403225"/>
            <a:ext cx="2524621" cy="2651760"/>
          </a:xfrm>
          <a:prstGeom prst="rect">
            <a:avLst/>
          </a:prstGeom>
        </p:spPr>
      </p:pic>
    </p:spTree>
    <p:extLst>
      <p:ext uri="{BB962C8B-B14F-4D97-AF65-F5344CB8AC3E}">
        <p14:creationId xmlns:p14="http://schemas.microsoft.com/office/powerpoint/2010/main" val="139355710"/>
      </p:ext>
    </p:extLst>
  </p:cSld>
  <p:clrMapOvr>
    <a:masterClrMapping/>
  </p:clrMapOvr>
  <p:transition advTm="181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Functionality</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57056"/>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Data from Simulation</a:t>
                </a:r>
                <a:r>
                  <a:rPr lang="en-US" sz="1200" b="1" spc="-10" dirty="0">
                    <a:solidFill>
                      <a:srgbClr val="193366"/>
                    </a:solidFill>
                    <a:latin typeface="Arial"/>
                    <a:cs typeface="Arial"/>
                  </a:rPr>
                  <a:t>:</a:t>
                </a:r>
                <a:endParaRPr lang="en-US" sz="12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simulation allows the user to play Sprouts, buts its most important feature is storing data representing the coordinates of the edges, the positions of the vertices, and the degrees of each vertex.</a:t>
                </a:r>
              </a:p>
              <a:p>
                <a:pPr marL="134620">
                  <a:lnSpc>
                    <a:spcPct val="100000"/>
                  </a:lnSpc>
                  <a:spcBef>
                    <a:spcPts val="950"/>
                  </a:spcBef>
                  <a:buClr>
                    <a:srgbClr val="193366"/>
                  </a:buClr>
                  <a:tabLst>
                    <a:tab pos="271145" algn="l"/>
                  </a:tabLst>
                </a:pPr>
                <a:r>
                  <a:rPr lang="en-US" sz="1000" spc="50" dirty="0">
                    <a:latin typeface="Calibri"/>
                    <a:cs typeface="Calibri"/>
                  </a:rPr>
                  <a:t>	    edge = </a:t>
                </a:r>
                <a14:m>
                  <m:oMath xmlns:m="http://schemas.openxmlformats.org/officeDocument/2006/math">
                    <m:r>
                      <a:rPr lang="en-US" sz="1000" b="0" i="1" spc="50" smtClean="0">
                        <a:latin typeface="Cambria Math" panose="02040503050406030204" pitchFamily="18" charset="0"/>
                        <a:cs typeface="Calibri"/>
                      </a:rPr>
                      <m:t>[</m:t>
                    </m:r>
                    <m:d>
                      <m:dPr>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 .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𝑖</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𝑖</m:t>
                        </m:r>
                      </m:sub>
                    </m:sSub>
                    <m:r>
                      <a:rPr lang="en-US" sz="1000" b="0" i="1" spc="50" smtClean="0">
                        <a:latin typeface="Cambria Math" panose="02040503050406030204" pitchFamily="18" charset="0"/>
                        <a:cs typeface="Calibri"/>
                      </a:rPr>
                      <m:t>)]</m:t>
                    </m:r>
                  </m:oMath>
                </a14:m>
                <a:r>
                  <a:rPr lang="en-US" sz="1000" spc="50" dirty="0">
                    <a:latin typeface="Calibri"/>
                    <a:cs typeface="Calibri"/>
                  </a:rPr>
                  <a:t>, </a:t>
                </a:r>
                <a14:m>
                  <m:oMath xmlns:m="http://schemas.openxmlformats.org/officeDocument/2006/math">
                    <m:r>
                      <a:rPr lang="en-US" sz="1000" b="0" i="1" spc="50" smtClean="0">
                        <a:latin typeface="Cambria Math" panose="02040503050406030204" pitchFamily="18" charset="0"/>
                        <a:cs typeface="Calibri"/>
                      </a:rPr>
                      <m:t>𝑖</m:t>
                    </m:r>
                    <m:r>
                      <a:rPr lang="en-US" sz="1000" b="0" i="1" spc="50" smtClean="0">
                        <a:latin typeface="Cambria Math" panose="02040503050406030204" pitchFamily="18" charset="0"/>
                        <a:cs typeface="Calibri"/>
                      </a:rPr>
                      <m:t> </m:t>
                    </m:r>
                  </m:oMath>
                </a14:m>
                <a:r>
                  <a:rPr lang="en-US" sz="1000" spc="50" dirty="0">
                    <a:latin typeface="Calibri"/>
                    <a:cs typeface="Calibri"/>
                  </a:rPr>
                  <a:t>is the number of points constructing an edge</a:t>
                </a:r>
              </a:p>
              <a:p>
                <a:pPr marL="134620">
                  <a:lnSpc>
                    <a:spcPct val="100000"/>
                  </a:lnSpc>
                  <a:spcBef>
                    <a:spcPts val="950"/>
                  </a:spcBef>
                  <a:buClr>
                    <a:srgbClr val="193366"/>
                  </a:buClr>
                  <a:tabLst>
                    <a:tab pos="271145" algn="l"/>
                  </a:tabLst>
                </a:pPr>
                <a:r>
                  <a:rPr lang="en-US" sz="1000" spc="50" dirty="0">
                    <a:latin typeface="Calibri"/>
                    <a:cs typeface="Calibri"/>
                  </a:rPr>
                  <a:t>        vertices = </a:t>
                </a:r>
                <a14:m>
                  <m:oMath xmlns:m="http://schemas.openxmlformats.org/officeDocument/2006/math">
                    <m:r>
                      <a:rPr lang="en-US" sz="1000" b="0" i="1" spc="50" smtClean="0">
                        <a:latin typeface="Cambria Math" panose="02040503050406030204" pitchFamily="18" charset="0"/>
                        <a:cs typeface="Calibri"/>
                      </a:rPr>
                      <m:t>[</m:t>
                    </m:r>
                    <m:d>
                      <m:dPr>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𝑎</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𝑏</m:t>
                            </m:r>
                          </m:e>
                          <m:sub>
                            <m:r>
                              <a:rPr lang="en-US" sz="1000" b="0" i="1" spc="50" smtClean="0">
                                <a:latin typeface="Cambria Math" panose="02040503050406030204" pitchFamily="18" charset="0"/>
                                <a:cs typeface="Calibri"/>
                              </a:rPr>
                              <m:t>1</m:t>
                            </m:r>
                          </m:sub>
                        </m:sSub>
                      </m:e>
                    </m:d>
                    <m:r>
                      <a:rPr lang="en-US" sz="1000" b="0" i="1" spc="50" smtClean="0">
                        <a:latin typeface="Cambria Math" panose="02040503050406030204" pitchFamily="18" charset="0"/>
                        <a:cs typeface="Calibri"/>
                      </a:rPr>
                      <m:t>, .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𝑎</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𝑏</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oMath>
                </a14:m>
                <a:r>
                  <a:rPr lang="en-US" sz="1000" spc="50" dirty="0">
                    <a:latin typeface="Calibri"/>
                    <a:cs typeface="Calibri"/>
                  </a:rPr>
                  <a:t>, </a:t>
                </a:r>
                <a14:m>
                  <m:oMath xmlns:m="http://schemas.openxmlformats.org/officeDocument/2006/math">
                    <m:r>
                      <a:rPr lang="en-US" sz="1000" b="0" i="1" spc="50" dirty="0" smtClean="0">
                        <a:latin typeface="Cambria Math" panose="02040503050406030204" pitchFamily="18" charset="0"/>
                        <a:cs typeface="Calibri"/>
                      </a:rPr>
                      <m:t>𝑘</m:t>
                    </m:r>
                  </m:oMath>
                </a14:m>
                <a:r>
                  <a:rPr lang="en-US" sz="1000" spc="50" dirty="0">
                    <a:latin typeface="Calibri"/>
                    <a:cs typeface="Calibri"/>
                  </a:rPr>
                  <a:t> is the number of vertices</a:t>
                </a:r>
              </a:p>
              <a:p>
                <a:pPr marL="134620">
                  <a:lnSpc>
                    <a:spcPct val="100000"/>
                  </a:lnSpc>
                  <a:spcBef>
                    <a:spcPts val="950"/>
                  </a:spcBef>
                  <a:buClr>
                    <a:srgbClr val="193366"/>
                  </a:buClr>
                  <a:tabLst>
                    <a:tab pos="271145" algn="l"/>
                  </a:tabLst>
                </a:pPr>
                <a:r>
                  <a:rPr lang="en-US" sz="1000" spc="50" dirty="0">
                    <a:latin typeface="Calibri"/>
                    <a:cs typeface="Calibri"/>
                  </a:rPr>
                  <a:t>        degrees = </a:t>
                </a:r>
                <a14:m>
                  <m:oMath xmlns:m="http://schemas.openxmlformats.org/officeDocument/2006/math">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𝑑</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𝑑</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oMath>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These data are stored in a csv file to be used for the path-finding and path-drawing algorithms.</a:t>
                </a:r>
              </a:p>
              <a:p>
                <a:pPr marL="306070" lvl="7" indent="-171450">
                  <a:spcBef>
                    <a:spcPts val="950"/>
                  </a:spcBef>
                  <a:buClr>
                    <a:srgbClr val="193366"/>
                  </a:buClr>
                  <a:buFont typeface="Arial" panose="020B0604020202020204" pitchFamily="34" charset="0"/>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57056"/>
              </a:xfrm>
              <a:prstGeom prst="rect">
                <a:avLst/>
              </a:prstGeom>
              <a:blipFill>
                <a:blip r:embed="rId2"/>
                <a:stretch>
                  <a:fillRect t="-1550"/>
                </a:stretch>
              </a:blipFill>
            </p:spPr>
            <p:txBody>
              <a:bodyPr/>
              <a:lstStyle/>
              <a:p>
                <a:r>
                  <a:rPr lang="en-US">
                    <a:noFill/>
                  </a:rPr>
                  <a:t> </a:t>
                </a:r>
              </a:p>
            </p:txBody>
          </p:sp>
        </mc:Fallback>
      </mc:AlternateContent>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Point Storage</a:t>
            </a:r>
            <a:r>
              <a:rPr lang="en-US" sz="1450" b="1" spc="-10" dirty="0">
                <a:solidFill>
                  <a:schemeClr val="tx1"/>
                </a:solidFill>
                <a:latin typeface="Arial"/>
                <a:cs typeface="Arial"/>
              </a:rPr>
              <a:t> </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5B8F1340-5116-46D1-2534-9399C74E85E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line with red dots&#10;&#10;Description automatically generated">
            <a:extLst>
              <a:ext uri="{FF2B5EF4-FFF2-40B4-BE49-F238E27FC236}">
                <a16:creationId xmlns:a16="http://schemas.microsoft.com/office/drawing/2014/main" id="{C36C78F3-F821-CC47-83C2-09CDBCECF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235" y="509655"/>
            <a:ext cx="1795328" cy="1881566"/>
          </a:xfrm>
          <a:prstGeom prst="rect">
            <a:avLst/>
          </a:prstGeom>
        </p:spPr>
      </p:pic>
      <p:sp>
        <p:nvSpPr>
          <p:cNvPr id="9" name="Arrow: Bent 8">
            <a:extLst>
              <a:ext uri="{FF2B5EF4-FFF2-40B4-BE49-F238E27FC236}">
                <a16:creationId xmlns:a16="http://schemas.microsoft.com/office/drawing/2014/main" id="{EAAB7F93-8DF0-20BE-62A3-3A28D59E1FF3}"/>
              </a:ext>
            </a:extLst>
          </p:cNvPr>
          <p:cNvSpPr/>
          <p:nvPr/>
        </p:nvSpPr>
        <p:spPr>
          <a:xfrm rot="5400000">
            <a:off x="4087381" y="1749950"/>
            <a:ext cx="457200" cy="4572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16F84938-A442-81B3-88D2-F13F15B395E0}"/>
              </a:ext>
            </a:extLst>
          </p:cNvPr>
          <p:cNvPicPr>
            <a:picLocks noChangeAspect="1"/>
          </p:cNvPicPr>
          <p:nvPr/>
        </p:nvPicPr>
        <p:blipFill>
          <a:blip r:embed="rId3"/>
          <a:stretch>
            <a:fillRect/>
          </a:stretch>
        </p:blipFill>
        <p:spPr>
          <a:xfrm>
            <a:off x="-1" y="2367248"/>
            <a:ext cx="5765800" cy="877602"/>
          </a:xfrm>
          <a:prstGeom prst="rect">
            <a:avLst/>
          </a:prstGeom>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342A-2504-950D-6C35-3D0AB0120E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92963F-DFCB-D165-EB02-6935BEFCD0B6}"/>
              </a:ext>
            </a:extLst>
          </p:cNvPr>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Line Storage</a:t>
            </a:r>
            <a:r>
              <a:rPr lang="en-US" sz="1450" b="1" spc="-10" dirty="0">
                <a:solidFill>
                  <a:schemeClr val="tx1"/>
                </a:solidFill>
                <a:latin typeface="Arial"/>
                <a:cs typeface="Arial"/>
              </a:rPr>
              <a:t> </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9F464BFA-D7B7-2AC4-69EE-DB9E350C1AB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line with red dots&#10;&#10;Description automatically generated">
            <a:extLst>
              <a:ext uri="{FF2B5EF4-FFF2-40B4-BE49-F238E27FC236}">
                <a16:creationId xmlns:a16="http://schemas.microsoft.com/office/drawing/2014/main" id="{D8B78091-104D-84FF-F147-D6D24981B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10" y="0"/>
            <a:ext cx="1630757" cy="1709090"/>
          </a:xfrm>
          <a:prstGeom prst="rect">
            <a:avLst/>
          </a:prstGeom>
        </p:spPr>
      </p:pic>
      <p:sp>
        <p:nvSpPr>
          <p:cNvPr id="9" name="Arrow: Bent 8">
            <a:extLst>
              <a:ext uri="{FF2B5EF4-FFF2-40B4-BE49-F238E27FC236}">
                <a16:creationId xmlns:a16="http://schemas.microsoft.com/office/drawing/2014/main" id="{A67A270C-BCF1-A3DA-D152-8697D372FE4A}"/>
              </a:ext>
            </a:extLst>
          </p:cNvPr>
          <p:cNvSpPr/>
          <p:nvPr/>
        </p:nvSpPr>
        <p:spPr>
          <a:xfrm rot="5400000" flipV="1">
            <a:off x="2776659" y="933305"/>
            <a:ext cx="457200" cy="62252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B1E5C10F-A327-DA01-F929-B35A4DBCB429}"/>
              </a:ext>
            </a:extLst>
          </p:cNvPr>
          <p:cNvPicPr>
            <a:picLocks noChangeAspect="1"/>
          </p:cNvPicPr>
          <p:nvPr/>
        </p:nvPicPr>
        <p:blipFill>
          <a:blip r:embed="rId3"/>
          <a:stretch>
            <a:fillRect/>
          </a:stretch>
        </p:blipFill>
        <p:spPr>
          <a:xfrm>
            <a:off x="439174" y="1709090"/>
            <a:ext cx="4887451" cy="1535760"/>
          </a:xfrm>
          <a:prstGeom prst="rect">
            <a:avLst/>
          </a:prstGeom>
        </p:spPr>
      </p:pic>
    </p:spTree>
    <p:extLst>
      <p:ext uri="{BB962C8B-B14F-4D97-AF65-F5344CB8AC3E}">
        <p14:creationId xmlns:p14="http://schemas.microsoft.com/office/powerpoint/2010/main" val="2311699140"/>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81F-4B43-2B18-53CD-F1E69A6345B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60EFA3-6C59-B660-9281-D13A2B579882}"/>
              </a:ext>
            </a:extLst>
          </p:cNvPr>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Save Folder</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9974532F-06DD-9BC0-C2B0-218C8DFC4609}"/>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A46C84C-C8A6-FE59-D4B6-B3FDE4E13973}"/>
              </a:ext>
            </a:extLst>
          </p:cNvPr>
          <p:cNvPicPr>
            <a:picLocks noChangeAspect="1"/>
          </p:cNvPicPr>
          <p:nvPr/>
        </p:nvPicPr>
        <p:blipFill>
          <a:blip r:embed="rId2"/>
          <a:stretch>
            <a:fillRect/>
          </a:stretch>
        </p:blipFill>
        <p:spPr>
          <a:xfrm>
            <a:off x="0" y="1017615"/>
            <a:ext cx="2296475" cy="1209619"/>
          </a:xfrm>
          <a:prstGeom prst="rect">
            <a:avLst/>
          </a:prstGeom>
        </p:spPr>
      </p:pic>
      <p:pic>
        <p:nvPicPr>
          <p:cNvPr id="12" name="Picture 11">
            <a:extLst>
              <a:ext uri="{FF2B5EF4-FFF2-40B4-BE49-F238E27FC236}">
                <a16:creationId xmlns:a16="http://schemas.microsoft.com/office/drawing/2014/main" id="{B2B918C8-57E4-FA26-66A2-5C809ECE9D22}"/>
              </a:ext>
            </a:extLst>
          </p:cNvPr>
          <p:cNvPicPr>
            <a:picLocks noChangeAspect="1"/>
          </p:cNvPicPr>
          <p:nvPr/>
        </p:nvPicPr>
        <p:blipFill>
          <a:blip r:embed="rId3"/>
          <a:stretch>
            <a:fillRect/>
          </a:stretch>
        </p:blipFill>
        <p:spPr>
          <a:xfrm>
            <a:off x="2550478" y="1134454"/>
            <a:ext cx="3010299" cy="975942"/>
          </a:xfrm>
          <a:prstGeom prst="rect">
            <a:avLst/>
          </a:prstGeom>
        </p:spPr>
      </p:pic>
    </p:spTree>
    <p:extLst>
      <p:ext uri="{BB962C8B-B14F-4D97-AF65-F5344CB8AC3E}">
        <p14:creationId xmlns:p14="http://schemas.microsoft.com/office/powerpoint/2010/main" val="4084160910"/>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074653"/>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Existence of Paths:</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Sprouts is said to end when no more valid paths can be drawn between two points.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It is possible to eyeball solutions to the game, but how can you ensure no paths exist?</a:t>
            </a:r>
          </a:p>
        </p:txBody>
      </p:sp>
      <p:pic>
        <p:nvPicPr>
          <p:cNvPr id="1026" name="Picture 2" descr="PAPER GAMING: Sprouts : 4 Steps - Instructables">
            <a:extLst>
              <a:ext uri="{FF2B5EF4-FFF2-40B4-BE49-F238E27FC236}">
                <a16:creationId xmlns:a16="http://schemas.microsoft.com/office/drawing/2014/main" id="{0FCFA2BE-8A48-7D60-77BB-B73DF0221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783" y="1918614"/>
            <a:ext cx="1628775" cy="122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1758"/>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79252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Idea:</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two points are in the same region, or border the same region(s), then there must be a path entirely within the region(s) between those points that does not intersect any other line and region.</a:t>
            </a:r>
          </a:p>
        </p:txBody>
      </p:sp>
      <p:pic>
        <p:nvPicPr>
          <p:cNvPr id="4" name="Picture 3" descr="A map of a continent&#10;&#10;Description automatically generated">
            <a:extLst>
              <a:ext uri="{FF2B5EF4-FFF2-40B4-BE49-F238E27FC236}">
                <a16:creationId xmlns:a16="http://schemas.microsoft.com/office/drawing/2014/main" id="{E1D14495-A52B-45C1-C7CC-273D05EFD942}"/>
              </a:ext>
            </a:extLst>
          </p:cNvPr>
          <p:cNvPicPr>
            <a:picLocks noChangeAspect="1"/>
          </p:cNvPicPr>
          <p:nvPr/>
        </p:nvPicPr>
        <p:blipFill rotWithShape="1">
          <a:blip r:embed="rId2">
            <a:extLst>
              <a:ext uri="{28A0092B-C50C-407E-A947-70E740481C1C}">
                <a14:useLocalDpi xmlns:a14="http://schemas.microsoft.com/office/drawing/2010/main" val="0"/>
              </a:ext>
            </a:extLst>
          </a:blip>
          <a:srcRect l="2446" t="3033" r="27104" b="5382"/>
          <a:stretch/>
        </p:blipFill>
        <p:spPr>
          <a:xfrm>
            <a:off x="3187700" y="1540145"/>
            <a:ext cx="1641231" cy="1600200"/>
          </a:xfrm>
          <a:prstGeom prst="rect">
            <a:avLst/>
          </a:prstGeom>
        </p:spPr>
      </p:pic>
      <p:grpSp>
        <p:nvGrpSpPr>
          <p:cNvPr id="5" name="object 27">
            <a:extLst>
              <a:ext uri="{FF2B5EF4-FFF2-40B4-BE49-F238E27FC236}">
                <a16:creationId xmlns:a16="http://schemas.microsoft.com/office/drawing/2014/main" id="{342B66F9-932D-6BDC-DF64-E144CF94B579}"/>
              </a:ext>
            </a:extLst>
          </p:cNvPr>
          <p:cNvGrpSpPr/>
          <p:nvPr/>
        </p:nvGrpSpPr>
        <p:grpSpPr>
          <a:xfrm>
            <a:off x="1701708" y="1811014"/>
            <a:ext cx="1354133" cy="969716"/>
            <a:chOff x="2747967" y="765535"/>
            <a:chExt cx="2662555" cy="2087245"/>
          </a:xfrm>
        </p:grpSpPr>
        <p:sp>
          <p:nvSpPr>
            <p:cNvPr id="6" name="object 28">
              <a:extLst>
                <a:ext uri="{FF2B5EF4-FFF2-40B4-BE49-F238E27FC236}">
                  <a16:creationId xmlns:a16="http://schemas.microsoft.com/office/drawing/2014/main" id="{2B6B8558-3752-2AFF-4A7A-4AA228F56649}"/>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solidFill>
              <a:srgbClr val="FCFCFC"/>
            </a:solidFill>
          </p:spPr>
          <p:txBody>
            <a:bodyPr wrap="square" lIns="0" tIns="0" rIns="0" bIns="0" rtlCol="0"/>
            <a:lstStyle/>
            <a:p>
              <a:endParaRPr/>
            </a:p>
          </p:txBody>
        </p:sp>
        <p:sp>
          <p:nvSpPr>
            <p:cNvPr id="7" name="object 29">
              <a:extLst>
                <a:ext uri="{FF2B5EF4-FFF2-40B4-BE49-F238E27FC236}">
                  <a16:creationId xmlns:a16="http://schemas.microsoft.com/office/drawing/2014/main" id="{F71B48DD-5772-DE31-7D3C-26F7BD810910}"/>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ln w="15183">
              <a:solidFill>
                <a:srgbClr val="000000"/>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5FFAC7B7-582A-179F-CDDF-1503FA39D6A8}"/>
              </a:ext>
            </a:extLst>
          </p:cNvPr>
          <p:cNvSpPr txBox="1"/>
          <p:nvPr/>
        </p:nvSpPr>
        <p:spPr>
          <a:xfrm>
            <a:off x="1663700" y="1815227"/>
            <a:ext cx="1447800" cy="954107"/>
          </a:xfrm>
          <a:prstGeom prst="rect">
            <a:avLst/>
          </a:prstGeom>
          <a:noFill/>
        </p:spPr>
        <p:txBody>
          <a:bodyPr wrap="square" rtlCol="0">
            <a:spAutoFit/>
          </a:bodyPr>
          <a:lstStyle/>
          <a:p>
            <a:r>
              <a:rPr lang="en-US" sz="700">
                <a:latin typeface="+mj-lt"/>
              </a:rPr>
              <a:t>The two red points border the same two regions, so a path exists between these points through each region. However, the two blue points are in different regions, so a line between the two must cross more than one region.</a:t>
            </a:r>
          </a:p>
          <a:p>
            <a:endParaRPr lang="en-US" sz="700">
              <a:latin typeface="+mj-lt"/>
            </a:endParaRPr>
          </a:p>
        </p:txBody>
      </p:sp>
    </p:spTree>
    <p:extLst>
      <p:ext uri="{BB962C8B-B14F-4D97-AF65-F5344CB8AC3E}">
        <p14:creationId xmlns:p14="http://schemas.microsoft.com/office/powerpoint/2010/main" val="344922783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Existence of Paths:</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Identify each distinct closed region </a:t>
                </a:r>
                <a14:m>
                  <m:oMath xmlns:m="http://schemas.openxmlformats.org/officeDocument/2006/math">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𝐺</m:t>
                        </m:r>
                      </m:e>
                      <m:sub>
                        <m:r>
                          <a:rPr lang="en-US" sz="1000" b="0" i="1" spc="50" smtClean="0">
                            <a:latin typeface="Cambria Math" panose="02040503050406030204" pitchFamily="18" charset="0"/>
                            <a:cs typeface="Calibri"/>
                          </a:rPr>
                          <m:t>𝑖</m:t>
                        </m:r>
                      </m:sub>
                    </m:sSub>
                  </m:oMath>
                </a14:m>
                <a:r>
                  <a:rPr lang="en-US" sz="1000" spc="50">
                    <a:latin typeface="Calibri"/>
                    <a:cs typeface="Calibri"/>
                  </a:rPr>
                  <a:t>, as well as the outside area, in the graph resulting from a position in Sprouts.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two points are in the same region, or border the same region(s), then there must be a path entirely within the region(s) between those points that does not intersect any other line and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Different regions can be determined using the flood-fill algorithm.</a:t>
                </a: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1510670"/>
              </a:xfrm>
              <a:prstGeom prst="rect">
                <a:avLst/>
              </a:prstGeom>
              <a:blipFill>
                <a:blip r:embed="rId2"/>
                <a:stretch>
                  <a:fillRect t="-2419" r="-862" b="-4435"/>
                </a:stretch>
              </a:blipFill>
            </p:spPr>
            <p:txBody>
              <a:bodyPr/>
              <a:lstStyle/>
              <a:p>
                <a:r>
                  <a:rPr lang="en-US">
                    <a:noFill/>
                  </a:rPr>
                  <a:t> </a:t>
                </a:r>
              </a:p>
            </p:txBody>
          </p:sp>
        </mc:Fallback>
      </mc:AlternateContent>
    </p:spTree>
    <p:extLst>
      <p:ext uri="{BB962C8B-B14F-4D97-AF65-F5344CB8AC3E}">
        <p14:creationId xmlns:p14="http://schemas.microsoft.com/office/powerpoint/2010/main" val="348107724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57DD-754E-4314-0FD8-F1B88BC751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5476B5-2F3F-982F-DB65-98BB25441501}"/>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dirty="0"/>
              <a:t>Introduction to Combinatorics</a:t>
            </a:r>
            <a:endParaRPr spc="-20" dirty="0"/>
          </a:p>
        </p:txBody>
      </p:sp>
      <p:sp>
        <p:nvSpPr>
          <p:cNvPr id="3" name="object 3">
            <a:extLst>
              <a:ext uri="{FF2B5EF4-FFF2-40B4-BE49-F238E27FC236}">
                <a16:creationId xmlns:a16="http://schemas.microsoft.com/office/drawing/2014/main" id="{B152B141-A0A9-C5D0-C254-F2305862D5DA}"/>
              </a:ext>
            </a:extLst>
          </p:cNvPr>
          <p:cNvSpPr txBox="1"/>
          <p:nvPr/>
        </p:nvSpPr>
        <p:spPr>
          <a:xfrm>
            <a:off x="321894" y="708025"/>
            <a:ext cx="4948555" cy="1664558"/>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mj-lt"/>
                <a:ea typeface="Roboto" panose="020F0502020204030204" pitchFamily="2" charset="0"/>
                <a:cs typeface="Roboto" panose="020F0502020204030204" pitchFamily="2" charset="0"/>
              </a:rPr>
              <a:t>   About</a:t>
            </a:r>
            <a:r>
              <a:rPr lang="en-US" sz="1200" b="1" spc="65" dirty="0">
                <a:solidFill>
                  <a:srgbClr val="193366"/>
                </a:solidFill>
                <a:latin typeface="+mj-lt"/>
                <a:ea typeface="Roboto" panose="020F0502020204030204" pitchFamily="2" charset="0"/>
                <a:cs typeface="Roboto" panose="020F0502020204030204" pitchFamily="2" charset="0"/>
              </a:rPr>
              <a:t> </a:t>
            </a:r>
            <a:r>
              <a:rPr lang="en-US" sz="1200" b="1" dirty="0">
                <a:solidFill>
                  <a:srgbClr val="193366"/>
                </a:solidFill>
                <a:latin typeface="+mj-lt"/>
                <a:ea typeface="Roboto" panose="020F0502020204030204" pitchFamily="2" charset="0"/>
                <a:cs typeface="Roboto" panose="020F0502020204030204" pitchFamily="2" charset="0"/>
              </a:rPr>
              <a:t>Combinatorics</a:t>
            </a:r>
            <a:r>
              <a:rPr lang="en-US" sz="1200" b="1" spc="-10" dirty="0">
                <a:solidFill>
                  <a:srgbClr val="193366"/>
                </a:solidFill>
                <a:latin typeface="+mj-lt"/>
                <a:ea typeface="Roboto" panose="020F0502020204030204" pitchFamily="2" charset="0"/>
                <a:cs typeface="Roboto" panose="020F0502020204030204" pitchFamily="2" charset="0"/>
              </a:rPr>
              <a:t>:</a:t>
            </a:r>
            <a:endParaRPr lang="en-US" sz="1200" dirty="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Combinatorics and graph theory are fundamental in numerous fields, including computer science, mathematics, and real-world problem-solving.</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The ability to analyze structures and connections between elements (nodes) and relationships (edges) is crucial for modeling and understanding complex systems</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Graph theory, a subset of combinatorics, enables the study of networks, relationships, and connectivity, influencing fields like social networks, logistics, and computer algorithms.</a:t>
            </a:r>
          </a:p>
        </p:txBody>
      </p:sp>
      <p:sp>
        <p:nvSpPr>
          <p:cNvPr id="4" name="Rectangle 3">
            <a:extLst>
              <a:ext uri="{FF2B5EF4-FFF2-40B4-BE49-F238E27FC236}">
                <a16:creationId xmlns:a16="http://schemas.microsoft.com/office/drawing/2014/main" id="{FA009B6C-5790-321D-5C29-89824547F93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96880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580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panose="020B0604020202020204" pitchFamily="34" charset="0"/>
                <a:cs typeface="Arial" panose="020B0604020202020204" pitchFamily="34" charset="0"/>
              </a:rPr>
              <a:t>  Flood-fill:</a:t>
            </a:r>
            <a:endParaRPr lang="en-US" sz="1200">
              <a:latin typeface="Arial" panose="020B0604020202020204" pitchFamily="34" charset="0"/>
              <a:cs typeface="Arial" panose="020B0604020202020204" pitchFamily="34"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cs typeface="Calibri"/>
              </a:rPr>
              <a:t>Each closed region will have one unique color.</a:t>
            </a:r>
          </a:p>
          <a:p>
            <a:pPr marL="271145" indent="-136525">
              <a:lnSpc>
                <a:spcPct val="100000"/>
              </a:lnSpc>
              <a:spcBef>
                <a:spcPts val="950"/>
              </a:spcBef>
              <a:buClr>
                <a:srgbClr val="193366"/>
              </a:buClr>
              <a:buFont typeface="Times New Roman"/>
              <a:buChar char="•"/>
              <a:tabLst>
                <a:tab pos="271145" algn="l"/>
              </a:tabLst>
            </a:pPr>
            <a:r>
              <a:rPr lang="en-US" sz="1000" spc="50">
                <a:latin typeface="+mj-lt"/>
                <a:cs typeface="Calibri"/>
              </a:rPr>
              <a:t>If two vertices border at least one color in common, at least one path exists between these vertices.</a:t>
            </a:r>
          </a:p>
          <a:p>
            <a:pPr marL="134620">
              <a:spcBef>
                <a:spcPts val="950"/>
              </a:spcBef>
              <a:buClr>
                <a:srgbClr val="193366"/>
              </a:buClr>
              <a:tabLst>
                <a:tab pos="271145" algn="l"/>
              </a:tabLst>
            </a:pPr>
            <a:r>
              <a:rPr lang="en-US" sz="1200" b="1">
                <a:solidFill>
                  <a:srgbClr val="193366"/>
                </a:solidFill>
                <a:latin typeface="Arial" panose="020B0604020202020204" pitchFamily="34" charset="0"/>
                <a:cs typeface="Arial" panose="020B0604020202020204" pitchFamily="34" charset="0"/>
              </a:rPr>
              <a:t>Takeaway:</a:t>
            </a:r>
            <a:endParaRPr lang="en-US" sz="1200">
              <a:latin typeface="Arial" panose="020B0604020202020204" pitchFamily="34" charset="0"/>
              <a:cs typeface="Arial" panose="020B0604020202020204" pitchFamily="34" charset="0"/>
            </a:endParaRPr>
          </a:p>
          <a:p>
            <a:pPr marL="134620">
              <a:lnSpc>
                <a:spcPct val="100000"/>
              </a:lnSpc>
              <a:spcBef>
                <a:spcPts val="950"/>
              </a:spcBef>
              <a:buClr>
                <a:srgbClr val="193366"/>
              </a:buClr>
              <a:tabLst>
                <a:tab pos="271145" algn="l"/>
              </a:tabLst>
            </a:pPr>
            <a:endParaRPr lang="en-US" sz="1000" spc="50">
              <a:latin typeface="+mj-lt"/>
              <a:cs typeface="Calibri"/>
            </a:endParaRPr>
          </a:p>
        </p:txBody>
      </p:sp>
      <p:grpSp>
        <p:nvGrpSpPr>
          <p:cNvPr id="4" name="object 27">
            <a:extLst>
              <a:ext uri="{FF2B5EF4-FFF2-40B4-BE49-F238E27FC236}">
                <a16:creationId xmlns:a16="http://schemas.microsoft.com/office/drawing/2014/main" id="{F2B4CE75-A1D9-1E1B-8311-3EBA9796BC00}"/>
              </a:ext>
            </a:extLst>
          </p:cNvPr>
          <p:cNvGrpSpPr/>
          <p:nvPr/>
        </p:nvGrpSpPr>
        <p:grpSpPr>
          <a:xfrm>
            <a:off x="383196" y="2050645"/>
            <a:ext cx="5060709" cy="486180"/>
            <a:chOff x="2747967" y="765535"/>
            <a:chExt cx="2662555" cy="2087245"/>
          </a:xfrm>
        </p:grpSpPr>
        <p:sp>
          <p:nvSpPr>
            <p:cNvPr id="5" name="object 28">
              <a:extLst>
                <a:ext uri="{FF2B5EF4-FFF2-40B4-BE49-F238E27FC236}">
                  <a16:creationId xmlns:a16="http://schemas.microsoft.com/office/drawing/2014/main" id="{5E67A428-898D-42E5-4A27-1A125F51438A}"/>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solidFill>
              <a:srgbClr val="FCFCFC"/>
            </a:solidFill>
          </p:spPr>
          <p:txBody>
            <a:bodyPr wrap="square" lIns="0" tIns="0" rIns="0" bIns="0" rtlCol="0"/>
            <a:lstStyle/>
            <a:p>
              <a:endParaRPr/>
            </a:p>
          </p:txBody>
        </p:sp>
        <p:sp>
          <p:nvSpPr>
            <p:cNvPr id="6" name="object 29">
              <a:extLst>
                <a:ext uri="{FF2B5EF4-FFF2-40B4-BE49-F238E27FC236}">
                  <a16:creationId xmlns:a16="http://schemas.microsoft.com/office/drawing/2014/main" id="{EBE52759-4892-EAC0-53A4-557B27FB3ED9}"/>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ln w="15183">
              <a:solidFill>
                <a:srgbClr val="000000"/>
              </a:solidFill>
            </a:ln>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CCBA7-3759-6D02-8011-425953026283}"/>
                  </a:ext>
                </a:extLst>
              </p:cNvPr>
              <p:cNvSpPr txBox="1"/>
              <p:nvPr/>
            </p:nvSpPr>
            <p:spPr>
              <a:xfrm>
                <a:off x="383197" y="2099038"/>
                <a:ext cx="5075606" cy="553998"/>
              </a:xfrm>
              <a:prstGeom prst="rect">
                <a:avLst/>
              </a:prstGeom>
              <a:noFill/>
            </p:spPr>
            <p:txBody>
              <a:bodyPr wrap="square" rtlCol="0">
                <a:spAutoFit/>
              </a:bodyPr>
              <a:lstStyle/>
              <a:p>
                <a:r>
                  <a:rPr lang="en-US" sz="1000" spc="50">
                    <a:latin typeface="Calibri"/>
                    <a:cs typeface="Calibri"/>
                  </a:rPr>
                  <a:t>Let </a:t>
                </a:r>
                <a14:m>
                  <m:oMath xmlns:m="http://schemas.openxmlformats.org/officeDocument/2006/math">
                    <m:r>
                      <a:rPr lang="en-US" sz="1000" b="0" i="1" spc="50" smtClean="0">
                        <a:latin typeface="Cambria Math" panose="02040503050406030204" pitchFamily="18" charset="0"/>
                        <a:cs typeface="Calibri"/>
                      </a:rPr>
                      <m:t>𝐴</m:t>
                    </m:r>
                  </m:oMath>
                </a14:m>
                <a:r>
                  <a:rPr lang="en-US" sz="1000" spc="50">
                    <a:latin typeface="Calibri"/>
                    <a:cs typeface="Calibri"/>
                  </a:rPr>
                  <a:t> and </a:t>
                </a:r>
                <a14:m>
                  <m:oMath xmlns:m="http://schemas.openxmlformats.org/officeDocument/2006/math">
                    <m:r>
                      <a:rPr lang="en-US" sz="1000" b="0" i="1" spc="50" smtClean="0">
                        <a:latin typeface="Cambria Math" panose="02040503050406030204" pitchFamily="18" charset="0"/>
                        <a:cs typeface="Calibri"/>
                      </a:rPr>
                      <m:t>𝐵</m:t>
                    </m:r>
                  </m:oMath>
                </a14:m>
                <a:r>
                  <a:rPr lang="en-US" sz="1000" spc="50">
                    <a:latin typeface="Calibri"/>
                    <a:cs typeface="Calibri"/>
                  </a:rPr>
                  <a:t> be the set of colors two vertices border, respectively. A valid path exists between the vertices if </a:t>
                </a:r>
                <a14:m>
                  <m:oMath xmlns:m="http://schemas.openxmlformats.org/officeDocument/2006/math">
                    <m:r>
                      <a:rPr lang="en-US" sz="1000" b="0" i="1" spc="50" smtClean="0">
                        <a:latin typeface="Cambria Math" panose="02040503050406030204" pitchFamily="18" charset="0"/>
                        <a:cs typeface="Calibri"/>
                      </a:rPr>
                      <m:t>𝐴</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ea typeface="Cambria Math" panose="02040503050406030204" pitchFamily="18" charset="0"/>
                        <a:cs typeface="Calibri"/>
                      </a:rPr>
                      <m:t>𝐵</m:t>
                    </m:r>
                    <m:r>
                      <a:rPr lang="en-US" sz="1000" b="0" i="1" spc="50" smtClean="0">
                        <a:latin typeface="Cambria Math" panose="02040503050406030204" pitchFamily="18" charset="0"/>
                        <a:ea typeface="Cambria Math" panose="02040503050406030204" pitchFamily="18" charset="0"/>
                        <a:cs typeface="Calibri"/>
                      </a:rPr>
                      <m:t> ≠ ∅</m:t>
                    </m:r>
                  </m:oMath>
                </a14:m>
                <a:r>
                  <a:rPr lang="en-US" sz="1000" spc="50">
                    <a:latin typeface="Calibri"/>
                    <a:cs typeface="Calibri"/>
                  </a:rPr>
                  <a:t>.</a:t>
                </a:r>
              </a:p>
              <a:p>
                <a:endParaRPr lang="en-US" sz="1000">
                  <a:latin typeface="+mj-lt"/>
                </a:endParaRPr>
              </a:p>
            </p:txBody>
          </p:sp>
        </mc:Choice>
        <mc:Fallback xmlns="">
          <p:sp>
            <p:nvSpPr>
              <p:cNvPr id="7" name="TextBox 6">
                <a:extLst>
                  <a:ext uri="{FF2B5EF4-FFF2-40B4-BE49-F238E27FC236}">
                    <a16:creationId xmlns:a16="http://schemas.microsoft.com/office/drawing/2014/main" id="{3B8CCBA7-3759-6D02-8011-425953026283}"/>
                  </a:ext>
                </a:extLst>
              </p:cNvPr>
              <p:cNvSpPr txBox="1">
                <a:spLocks noRot="1" noChangeAspect="1" noMove="1" noResize="1" noEditPoints="1" noAdjustHandles="1" noChangeArrowheads="1" noChangeShapeType="1" noTextEdit="1"/>
              </p:cNvSpPr>
              <p:nvPr/>
            </p:nvSpPr>
            <p:spPr>
              <a:xfrm>
                <a:off x="383197" y="2099038"/>
                <a:ext cx="5075606" cy="553998"/>
              </a:xfrm>
              <a:prstGeom prst="rect">
                <a:avLst/>
              </a:prstGeom>
              <a:blipFill>
                <a:blip r:embed="rId2"/>
                <a:stretch>
                  <a:fillRect r="-361"/>
                </a:stretch>
              </a:blipFill>
            </p:spPr>
            <p:txBody>
              <a:bodyPr/>
              <a:lstStyle/>
              <a:p>
                <a:r>
                  <a:rPr lang="en-US">
                    <a:noFill/>
                  </a:rPr>
                  <a:t> </a:t>
                </a:r>
              </a:p>
            </p:txBody>
          </p:sp>
        </mc:Fallback>
      </mc:AlternateContent>
    </p:spTree>
    <p:extLst>
      <p:ext uri="{BB962C8B-B14F-4D97-AF65-F5344CB8AC3E}">
        <p14:creationId xmlns:p14="http://schemas.microsoft.com/office/powerpoint/2010/main" val="1170726764"/>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Existence of Paths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In the image below, the point borders two colors:</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face&#10;&#10;Description automatically generated">
            <a:extLst>
              <a:ext uri="{FF2B5EF4-FFF2-40B4-BE49-F238E27FC236}">
                <a16:creationId xmlns:a16="http://schemas.microsoft.com/office/drawing/2014/main" id="{7C3DDA9B-02AC-B485-76F6-9308AD2A2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83" y="860425"/>
            <a:ext cx="2269433" cy="2232025"/>
          </a:xfrm>
          <a:prstGeom prst="rect">
            <a:avLst/>
          </a:prstGeom>
        </p:spPr>
      </p:pic>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356782"/>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Flood-fill Algorithm</a:t>
            </a:r>
            <a:endParaRPr lang="en-US" sz="12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Sprouts game saves a picture of the current game position upon saving and updates the CSV data.</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pixels of the image are analyzed and filled with different colors based on the flood-fill algorithm.</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In the end, every closed region is filled with a unique RGB color.</a:t>
            </a:r>
          </a:p>
        </p:txBody>
      </p:sp>
    </p:spTree>
    <p:extLst>
      <p:ext uri="{BB962C8B-B14F-4D97-AF65-F5344CB8AC3E}">
        <p14:creationId xmlns:p14="http://schemas.microsoft.com/office/powerpoint/2010/main" val="147139711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Flood-Fill</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Image conversion using flood-fill</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red line drawing&#10;&#10;Description automatically generated">
            <a:extLst>
              <a:ext uri="{FF2B5EF4-FFF2-40B4-BE49-F238E27FC236}">
                <a16:creationId xmlns:a16="http://schemas.microsoft.com/office/drawing/2014/main" id="{A6123FAF-7D6F-13CD-3A61-0E85380F1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94" y="1007528"/>
            <a:ext cx="2048419" cy="1751779"/>
          </a:xfrm>
          <a:prstGeom prst="rect">
            <a:avLst/>
          </a:prstGeom>
        </p:spPr>
      </p:pic>
      <p:pic>
        <p:nvPicPr>
          <p:cNvPr id="9" name="Picture 8" descr="A colorful shapes with dots&#10;&#10;Description automatically generated">
            <a:extLst>
              <a:ext uri="{FF2B5EF4-FFF2-40B4-BE49-F238E27FC236}">
                <a16:creationId xmlns:a16="http://schemas.microsoft.com/office/drawing/2014/main" id="{6259C280-0C9E-57BF-7D07-79394D20F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77" y="1007528"/>
            <a:ext cx="2048419" cy="1745651"/>
          </a:xfrm>
          <a:prstGeom prst="rect">
            <a:avLst/>
          </a:prstGeom>
        </p:spPr>
      </p:pic>
      <p:sp>
        <p:nvSpPr>
          <p:cNvPr id="10" name="Arrow: Right 9">
            <a:extLst>
              <a:ext uri="{FF2B5EF4-FFF2-40B4-BE49-F238E27FC236}">
                <a16:creationId xmlns:a16="http://schemas.microsoft.com/office/drawing/2014/main" id="{E104BE32-D212-6961-D0BA-235DD051A115}"/>
              </a:ext>
            </a:extLst>
          </p:cNvPr>
          <p:cNvSpPr/>
          <p:nvPr/>
        </p:nvSpPr>
        <p:spPr>
          <a:xfrm>
            <a:off x="2578100" y="1774825"/>
            <a:ext cx="457200" cy="1524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108911"/>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Python Algorithm</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set of adjacent colors is created corresponding to each vertex with degree 2 or less.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Combinations of two are created to be used to determine whether the vertices share a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each combination, the algorithm determines whether a valid path exists or not.</a:t>
            </a:r>
          </a:p>
        </p:txBody>
      </p:sp>
    </p:spTree>
    <p:extLst>
      <p:ext uri="{BB962C8B-B14F-4D97-AF65-F5344CB8AC3E}">
        <p14:creationId xmlns:p14="http://schemas.microsoft.com/office/powerpoint/2010/main" val="38123968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Flood-Fill</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Path Existence Using Flood-Fill</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6AF41C18-866D-99E6-47F1-F9D7F7032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37" y="831796"/>
            <a:ext cx="3407125" cy="2238429"/>
          </a:xfrm>
          <a:prstGeom prst="rect">
            <a:avLst/>
          </a:prstGeom>
        </p:spPr>
      </p:pic>
    </p:spTree>
    <p:extLst>
      <p:ext uri="{BB962C8B-B14F-4D97-AF65-F5344CB8AC3E}">
        <p14:creationId xmlns:p14="http://schemas.microsoft.com/office/powerpoint/2010/main" val="18785978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63891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Based on the existence of valid paths between vertices, an algorithm to connect these points can also be constructed.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First consider the case of lines connecting different vertices. A grid of points can be drawn within the colored regions corresponding to the valid path.</a:t>
            </a: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pic>
        <p:nvPicPr>
          <p:cNvPr id="4" name="Picture 3" descr="A colorful drawing of a heart&#10;&#10;Description automatically generated">
            <a:extLst>
              <a:ext uri="{FF2B5EF4-FFF2-40B4-BE49-F238E27FC236}">
                <a16:creationId xmlns:a16="http://schemas.microsoft.com/office/drawing/2014/main" id="{A0A09343-1C2B-E1C2-02FF-A0FCE4C3BA6E}"/>
              </a:ext>
            </a:extLst>
          </p:cNvPr>
          <p:cNvPicPr>
            <a:picLocks noChangeAspect="1"/>
          </p:cNvPicPr>
          <p:nvPr/>
        </p:nvPicPr>
        <p:blipFill rotWithShape="1">
          <a:blip r:embed="rId2">
            <a:extLst>
              <a:ext uri="{28A0092B-C50C-407E-A947-70E740481C1C}">
                <a14:useLocalDpi xmlns:a14="http://schemas.microsoft.com/office/drawing/2010/main" val="0"/>
              </a:ext>
            </a:extLst>
          </a:blip>
          <a:srcRect l="20059" t="12122" r="18298" b="12427"/>
          <a:stretch/>
        </p:blipFill>
        <p:spPr>
          <a:xfrm>
            <a:off x="596900" y="1898920"/>
            <a:ext cx="1352331" cy="1241425"/>
          </a:xfrm>
          <a:prstGeom prst="rect">
            <a:avLst/>
          </a:prstGeom>
        </p:spPr>
      </p:pic>
      <p:pic>
        <p:nvPicPr>
          <p:cNvPr id="8" name="Picture 7" descr="A colorful heart with dots&#10;&#10;Description automatically generated">
            <a:extLst>
              <a:ext uri="{FF2B5EF4-FFF2-40B4-BE49-F238E27FC236}">
                <a16:creationId xmlns:a16="http://schemas.microsoft.com/office/drawing/2014/main" id="{4A0A0513-096F-3049-67C7-184E8BC65A15}"/>
              </a:ext>
            </a:extLst>
          </p:cNvPr>
          <p:cNvPicPr>
            <a:picLocks noChangeAspect="1"/>
          </p:cNvPicPr>
          <p:nvPr/>
        </p:nvPicPr>
        <p:blipFill rotWithShape="1">
          <a:blip r:embed="rId3">
            <a:extLst>
              <a:ext uri="{28A0092B-C50C-407E-A947-70E740481C1C}">
                <a14:useLocalDpi xmlns:a14="http://schemas.microsoft.com/office/drawing/2010/main" val="0"/>
              </a:ext>
            </a:extLst>
          </a:blip>
          <a:srcRect l="20059" t="12122" r="18298" b="12427"/>
          <a:stretch/>
        </p:blipFill>
        <p:spPr>
          <a:xfrm>
            <a:off x="2120900" y="1898447"/>
            <a:ext cx="1352331" cy="1241425"/>
          </a:xfrm>
          <a:prstGeom prst="rect">
            <a:avLst/>
          </a:prstGeom>
        </p:spPr>
      </p:pic>
      <p:pic>
        <p:nvPicPr>
          <p:cNvPr id="12" name="Picture 11" descr="A colorful drawing of a heart&#10;&#10;Description automatically generated">
            <a:extLst>
              <a:ext uri="{FF2B5EF4-FFF2-40B4-BE49-F238E27FC236}">
                <a16:creationId xmlns:a16="http://schemas.microsoft.com/office/drawing/2014/main" id="{06F5EE31-03EF-6E5D-5357-4ADCE66FDC5E}"/>
              </a:ext>
            </a:extLst>
          </p:cNvPr>
          <p:cNvPicPr>
            <a:picLocks noChangeAspect="1"/>
          </p:cNvPicPr>
          <p:nvPr/>
        </p:nvPicPr>
        <p:blipFill rotWithShape="1">
          <a:blip r:embed="rId4">
            <a:extLst>
              <a:ext uri="{28A0092B-C50C-407E-A947-70E740481C1C}">
                <a14:useLocalDpi xmlns:a14="http://schemas.microsoft.com/office/drawing/2010/main" val="0"/>
              </a:ext>
            </a:extLst>
          </a:blip>
          <a:srcRect l="20059" t="12122" r="18298" b="12427"/>
          <a:stretch/>
        </p:blipFill>
        <p:spPr>
          <a:xfrm>
            <a:off x="3650034" y="1898447"/>
            <a:ext cx="1359470" cy="1247978"/>
          </a:xfrm>
          <a:prstGeom prst="rect">
            <a:avLst/>
          </a:prstGeom>
        </p:spPr>
      </p:pic>
    </p:spTree>
    <p:extLst>
      <p:ext uri="{BB962C8B-B14F-4D97-AF65-F5344CB8AC3E}">
        <p14:creationId xmlns:p14="http://schemas.microsoft.com/office/powerpoint/2010/main" val="415419547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074927"/>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With the grid, the A-star algorithm can be implemented.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grid is created consisting of a matrix, where each element is either a 1 or 0.</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 A 1 corresponds to a point that can be traversed (i.e. a point within the colored region), and a 0 represents point that cannot be traversed, meaning it is not in the colored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Moves for the path are listed below: </a:t>
                </a:r>
                <a14:m>
                  <m:oMath xmlns:m="http://schemas.openxmlformats.org/officeDocument/2006/math">
                    <m:r>
                      <a:rPr lang="en-US" sz="1000" i="1" spc="50" dirty="0" smtClean="0">
                        <a:latin typeface="Cambria Math" panose="02040503050406030204" pitchFamily="18" charset="0"/>
                        <a:cs typeface="Calibri"/>
                      </a:rPr>
                      <m:t>(1, 0), (−1, 0), (0, 1), (0, −1), (1, 1), (1,−1), (−1, 1), (−1, −1)</m:t>
                    </m:r>
                  </m:oMath>
                </a14:m>
                <a:endParaRPr lang="en-US" sz="1000" spc="50">
                  <a:latin typeface="Calibri"/>
                  <a:cs typeface="Calibri"/>
                </a:endParaRPr>
              </a:p>
              <a:p>
                <a:pPr marL="134620">
                  <a:lnSpc>
                    <a:spcPct val="100000"/>
                  </a:lnSpc>
                  <a:spcBef>
                    <a:spcPts val="950"/>
                  </a:spcBef>
                  <a:buClr>
                    <a:srgbClr val="193366"/>
                  </a:buClr>
                  <a:tabLst>
                    <a:tab pos="271145" algn="l"/>
                  </a:tabLst>
                </a:pPr>
                <a:endParaRPr lang="en-US" sz="1000" spc="5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074927"/>
              </a:xfrm>
              <a:prstGeom prst="rect">
                <a:avLst/>
              </a:prstGeom>
              <a:blipFill>
                <a:blip r:embed="rId2"/>
                <a:stretch>
                  <a:fillRect t="-1760" r="-1108"/>
                </a:stretch>
              </a:blipFill>
            </p:spPr>
            <p:txBody>
              <a:bodyPr/>
              <a:lstStyle/>
              <a:p>
                <a:r>
                  <a:rPr lang="en-US">
                    <a:noFill/>
                  </a:rPr>
                  <a:t> </a:t>
                </a:r>
              </a:p>
            </p:txBody>
          </p:sp>
        </mc:Fallback>
      </mc:AlternateContent>
    </p:spTree>
    <p:extLst>
      <p:ext uri="{BB962C8B-B14F-4D97-AF65-F5344CB8AC3E}">
        <p14:creationId xmlns:p14="http://schemas.microsoft.com/office/powerpoint/2010/main" val="111430319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82704"/>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 algorithm uses a combination of the actual cost </a:t>
                </a:r>
                <a14:m>
                  <m:oMath xmlns:m="http://schemas.openxmlformats.org/officeDocument/2006/math">
                    <m:r>
                      <a:rPr lang="en-US" sz="1000" b="0" i="1" spc="50" smtClean="0">
                        <a:latin typeface="Cambria Math" panose="02040503050406030204" pitchFamily="18" charset="0"/>
                        <a:cs typeface="Calibri"/>
                      </a:rPr>
                      <m:t>𝑔</m:t>
                    </m:r>
                  </m:oMath>
                </a14:m>
                <a:r>
                  <a:rPr lang="en-US" sz="1000" spc="50">
                    <a:latin typeface="Calibri"/>
                    <a:cs typeface="Calibri"/>
                  </a:rPr>
                  <a:t> to reach a node</a:t>
                </a:r>
                <a14:m>
                  <m:oMath xmlns:m="http://schemas.openxmlformats.org/officeDocument/2006/math">
                    <m:r>
                      <a:rPr lang="en-US" sz="1000" b="0" i="1" spc="50" dirty="0" smtClean="0">
                        <a:latin typeface="Cambria Math" panose="02040503050406030204" pitchFamily="18" charset="0"/>
                        <a:cs typeface="Calibri"/>
                      </a:rPr>
                      <m:t> </m:t>
                    </m:r>
                  </m:oMath>
                </a14:m>
                <a:r>
                  <a:rPr lang="en-US" sz="1000" spc="50">
                    <a:latin typeface="Calibri"/>
                    <a:cs typeface="Calibri"/>
                  </a:rPr>
                  <a:t>and an estimated cost </a:t>
                </a:r>
                <a14:m>
                  <m:oMath xmlns:m="http://schemas.openxmlformats.org/officeDocument/2006/math">
                    <m:r>
                      <a:rPr lang="en-US" sz="1000" b="0" i="1" spc="50" smtClean="0">
                        <a:latin typeface="Cambria Math" panose="02040503050406030204" pitchFamily="18" charset="0"/>
                        <a:cs typeface="Calibri"/>
                      </a:rPr>
                      <m:t>h</m:t>
                    </m:r>
                  </m:oMath>
                </a14:m>
                <a:r>
                  <a:rPr lang="en-US" sz="1000" spc="50">
                    <a:latin typeface="Calibri"/>
                    <a:cs typeface="Calibri"/>
                  </a:rPr>
                  <a:t> from the current node to the goal node. The heuristic function  guides the search towards the goal by providing an estimate of the remaining cost.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algorithm explores the nodes with the lowest total cost </a:t>
                </a:r>
                <a14:m>
                  <m:oMath xmlns:m="http://schemas.openxmlformats.org/officeDocument/2006/math">
                    <m:r>
                      <a:rPr lang="en-US" sz="1000" i="1" spc="50" dirty="0" smtClean="0">
                        <a:latin typeface="Cambria Math" panose="02040503050406030204" pitchFamily="18" charset="0"/>
                        <a:cs typeface="Calibri"/>
                      </a:rPr>
                      <m:t>𝑓</m:t>
                    </m:r>
                    <m:r>
                      <a:rPr lang="en-US" sz="1000" i="1" spc="50" dirty="0" smtClean="0">
                        <a:latin typeface="Cambria Math" panose="02040503050406030204" pitchFamily="18" charset="0"/>
                        <a:cs typeface="Calibri"/>
                      </a:rPr>
                      <m:t> = </m:t>
                    </m:r>
                    <m:r>
                      <a:rPr lang="en-US" sz="1000" i="1" spc="50" dirty="0" smtClean="0">
                        <a:latin typeface="Cambria Math" panose="02040503050406030204" pitchFamily="18" charset="0"/>
                        <a:cs typeface="Calibri"/>
                      </a:rPr>
                      <m:t>𝑔</m:t>
                    </m:r>
                    <m:r>
                      <a:rPr lang="en-US" sz="1000" i="1" spc="50" dirty="0" smtClean="0">
                        <a:latin typeface="Cambria Math" panose="02040503050406030204" pitchFamily="18" charset="0"/>
                        <a:cs typeface="Calibri"/>
                      </a:rPr>
                      <m:t> + </m:t>
                    </m:r>
                    <m:r>
                      <a:rPr lang="en-US" sz="1000" i="1" spc="50" dirty="0" smtClean="0">
                        <a:latin typeface="Cambria Math" panose="02040503050406030204" pitchFamily="18" charset="0"/>
                        <a:cs typeface="Calibri"/>
                      </a:rPr>
                      <m:t>h</m:t>
                    </m:r>
                    <m:r>
                      <a:rPr lang="en-US" sz="1000" i="1" spc="50" dirty="0" smtClean="0">
                        <a:latin typeface="Cambria Math" panose="02040503050406030204" pitchFamily="18" charset="0"/>
                        <a:cs typeface="Calibri"/>
                      </a:rPr>
                      <m:t> </m:t>
                    </m:r>
                  </m:oMath>
                </a14:m>
                <a:r>
                  <a:rPr lang="en-US" sz="1000" spc="50">
                    <a:latin typeface="Calibri"/>
                    <a:cs typeface="Calibri"/>
                  </a:rPr>
                  <a:t>first, which tends to prioritize paths that are closer to the goal.</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Afterward, the grid points used in the path are connected and highlighted to form a path.</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82704"/>
              </a:xfrm>
              <a:prstGeom prst="rect">
                <a:avLst/>
              </a:prstGeom>
              <a:blipFill>
                <a:blip r:embed="rId2"/>
                <a:stretch>
                  <a:fillRect t="-1535" r="-1724"/>
                </a:stretch>
              </a:blipFill>
            </p:spPr>
            <p:txBody>
              <a:bodyPr/>
              <a:lstStyle/>
              <a:p>
                <a:r>
                  <a:rPr lang="en-US">
                    <a:noFill/>
                  </a:rPr>
                  <a:t> </a:t>
                </a:r>
              </a:p>
            </p:txBody>
          </p:sp>
        </mc:Fallback>
      </mc:AlternateContent>
    </p:spTree>
    <p:extLst>
      <p:ext uri="{BB962C8B-B14F-4D97-AF65-F5344CB8AC3E}">
        <p14:creationId xmlns:p14="http://schemas.microsoft.com/office/powerpoint/2010/main" val="518486550"/>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766877"/>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Connecting the Points: </a:t>
                </a:r>
                <a:r>
                  <a:rPr lang="en-US" sz="1000" b="1" dirty="0">
                    <a:solidFill>
                      <a:schemeClr val="tx1"/>
                    </a:solidFill>
                    <a:latin typeface="Arial"/>
                    <a:cs typeface="Arial"/>
                  </a:rPr>
                  <a:t>non-closed, simple lines</a:t>
                </a:r>
                <a:endParaRPr lang="en-US" sz="1000" dirty="0">
                  <a:latin typeface="Arial"/>
                  <a:cs typeface="Arial"/>
                </a:endParaRPr>
              </a:p>
              <a:p>
                <a:pPr marL="134620">
                  <a:lnSpc>
                    <a:spcPct val="100000"/>
                  </a:lnSpc>
                  <a:spcBef>
                    <a:spcPts val="950"/>
                  </a:spcBef>
                  <a:buClr>
                    <a:srgbClr val="193366"/>
                  </a:buClr>
                  <a:tabLst>
                    <a:tab pos="271145" algn="l"/>
                  </a:tabLst>
                </a:pPr>
                <a:r>
                  <a:rPr lang="en-US" sz="1000" spc="50" dirty="0">
                    <a:latin typeface="Calibri"/>
                    <a:cs typeface="Calibri"/>
                  </a:rPr>
                  <a:t>			</a:t>
                </a:r>
                <a14:m>
                  <m:oMath xmlns:m="http://schemas.openxmlformats.org/officeDocument/2006/math">
                    <m:r>
                      <a:rPr lang="en-US" sz="1000" b="0" i="1" spc="50" smtClean="0">
                        <a:latin typeface="Cambria Math" panose="02040503050406030204" pitchFamily="18" charset="0"/>
                        <a:cs typeface="Calibri"/>
                      </a:rPr>
                      <m:t>h</m:t>
                    </m:r>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r>
                      <a:rPr lang="en-US" sz="1000" b="0" i="1" spc="50" smtClean="0">
                        <a:latin typeface="Cambria Math" panose="02040503050406030204" pitchFamily="18" charset="0"/>
                        <a:cs typeface="Calibri"/>
                      </a:rPr>
                      <m:t>|</m:t>
                    </m:r>
                  </m:oMath>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766877"/>
              </a:xfrm>
              <a:prstGeom prst="rect">
                <a:avLst/>
              </a:prstGeom>
              <a:blipFill>
                <a:blip r:embed="rId2"/>
                <a:stretch>
                  <a:fillRect t="-4762"/>
                </a:stretch>
              </a:blipFill>
            </p:spPr>
            <p:txBody>
              <a:bodyPr/>
              <a:lstStyle/>
              <a:p>
                <a:r>
                  <a:rPr lang="en-US">
                    <a:noFill/>
                  </a:rPr>
                  <a:t> </a:t>
                </a:r>
              </a:p>
            </p:txBody>
          </p:sp>
        </mc:Fallback>
      </mc:AlternateContent>
      <p:pic>
        <p:nvPicPr>
          <p:cNvPr id="1026" name="Picture 2" descr="Manhattan Distance Calculator">
            <a:extLst>
              <a:ext uri="{FF2B5EF4-FFF2-40B4-BE49-F238E27FC236}">
                <a16:creationId xmlns:a16="http://schemas.microsoft.com/office/drawing/2014/main" id="{4D1D6CAF-1C68-8AA2-7AEB-34797D987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6" t="8824" r="6706" b="11765"/>
          <a:stretch/>
        </p:blipFill>
        <p:spPr bwMode="auto">
          <a:xfrm>
            <a:off x="1435099" y="1393825"/>
            <a:ext cx="2895601" cy="169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5055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C941-4A0C-4CC4-AD3D-F7B12528FA1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452920-B96F-0F28-57E2-B68C9B9AEC5C}"/>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dirty="0"/>
              <a:t>Introduction</a:t>
            </a:r>
            <a:endParaRPr spc="-20" dirty="0"/>
          </a:p>
        </p:txBody>
      </p:sp>
      <p:sp>
        <p:nvSpPr>
          <p:cNvPr id="3" name="object 3">
            <a:extLst>
              <a:ext uri="{FF2B5EF4-FFF2-40B4-BE49-F238E27FC236}">
                <a16:creationId xmlns:a16="http://schemas.microsoft.com/office/drawing/2014/main" id="{F12B368B-4AE3-7694-902F-C4007FE7F15E}"/>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mj-lt"/>
                <a:ea typeface="Roboto" panose="020F0502020204030204" pitchFamily="2" charset="0"/>
                <a:cs typeface="Roboto" panose="020F0502020204030204" pitchFamily="2" charset="0"/>
              </a:rPr>
              <a:t>   Issues</a:t>
            </a:r>
            <a:r>
              <a:rPr lang="en-US" sz="1200" b="1" spc="-10" dirty="0">
                <a:solidFill>
                  <a:srgbClr val="193366"/>
                </a:solidFill>
                <a:latin typeface="+mj-lt"/>
                <a:ea typeface="Roboto" panose="020F0502020204030204" pitchFamily="2" charset="0"/>
                <a:cs typeface="Roboto" panose="020F0502020204030204" pitchFamily="2" charset="0"/>
              </a:rPr>
              <a:t>:</a:t>
            </a:r>
            <a:endParaRPr lang="en-US" sz="1200" dirty="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Unfortunately, while combinatorics and graph theory are essential to real-world problem solving, topics related to these fields can be confusing at times.</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Many students, including me, initially found the graph theory concepts difficult in the Applied Combinatorics course at Georgia Tech.</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My project addresses the challenge of comprehending combinatorial concepts by creating an interactive game/tool, </a:t>
            </a:r>
            <a:r>
              <a:rPr lang="en-US" sz="1000" i="1" spc="50" dirty="0">
                <a:latin typeface="+mj-lt"/>
                <a:ea typeface="Roboto" panose="020F0502020204030204" pitchFamily="2" charset="0"/>
                <a:cs typeface="Roboto" panose="020F0502020204030204" pitchFamily="2" charset="0"/>
              </a:rPr>
              <a:t>Sprouts</a:t>
            </a:r>
            <a:r>
              <a:rPr lang="en-US" sz="1000" spc="50" dirty="0">
                <a:latin typeface="+mj-lt"/>
                <a:ea typeface="Roboto" panose="020F0502020204030204" pitchFamily="2" charset="0"/>
                <a:cs typeface="Roboto" panose="020F0502020204030204" pitchFamily="2" charset="0"/>
              </a:rPr>
              <a:t>.</a:t>
            </a:r>
          </a:p>
        </p:txBody>
      </p:sp>
      <p:sp>
        <p:nvSpPr>
          <p:cNvPr id="4" name="Rectangle 3">
            <a:extLst>
              <a:ext uri="{FF2B5EF4-FFF2-40B4-BE49-F238E27FC236}">
                <a16:creationId xmlns:a16="http://schemas.microsoft.com/office/drawing/2014/main" id="{16F27BC7-F0A3-260F-1F1D-17C6283E30D7}"/>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743746"/>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1E34A-0831-1305-9512-DB98950E95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FA2DBF-333A-35CD-3031-C86EBC841FB0}"/>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DA02BF27-055D-1428-A332-7C1286173A0A}"/>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393EB76B-1F6E-B3D9-CF18-36413688DA3E}"/>
                  </a:ext>
                </a:extLst>
              </p:cNvPr>
              <p:cNvSpPr txBox="1"/>
              <p:nvPr/>
            </p:nvSpPr>
            <p:spPr>
              <a:xfrm>
                <a:off x="321894" y="708025"/>
                <a:ext cx="4948555" cy="1792798"/>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Connecting the Points: </a:t>
                </a:r>
                <a:r>
                  <a:rPr lang="en-US" sz="1000" b="1" dirty="0">
                    <a:solidFill>
                      <a:schemeClr val="tx1"/>
                    </a:solidFill>
                    <a:latin typeface="Arial"/>
                    <a:cs typeface="Arial"/>
                  </a:rPr>
                  <a:t>non-closed, simple lines</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However, there are issues with using a basic heuristic. The generated path will be too close to the existing borders.</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Consequently, it is necessary to implement a modified heuristic that considers the distance of each point to a boundary</a:t>
                </a:r>
                <a:r>
                  <a:rPr lang="en-US" sz="1000" spc="50" dirty="0">
                    <a:latin typeface="Times New Roman" panose="02020603050405020304" pitchFamily="18" charset="0"/>
                    <a:cs typeface="Times New Roman" panose="02020603050405020304" pitchFamily="18" charset="0"/>
                  </a:rPr>
                  <a:t>, </a:t>
                </a:r>
                <a:r>
                  <a:rPr lang="en-US" sz="1000" i="1" spc="50" dirty="0">
                    <a:latin typeface="Times New Roman" panose="02020603050405020304" pitchFamily="18" charset="0"/>
                    <a:cs typeface="Times New Roman" panose="02020603050405020304" pitchFamily="18" charset="0"/>
                  </a:rPr>
                  <a:t>D</a:t>
                </a:r>
                <a:r>
                  <a:rPr lang="en-US" sz="1000" spc="50" dirty="0">
                    <a:latin typeface="Calibri"/>
                    <a:cs typeface="Calibri"/>
                  </a:rPr>
                  <a:t>.</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This second component will be added to the original heuristic.</a:t>
                </a:r>
              </a:p>
              <a:p>
                <a:pPr marL="134620">
                  <a:spcBef>
                    <a:spcPts val="950"/>
                  </a:spcBef>
                  <a:buClr>
                    <a:srgbClr val="193366"/>
                  </a:buClr>
                  <a:tabLst>
                    <a:tab pos="271145" algn="l"/>
                  </a:tabLst>
                </a:pPr>
                <a14:m>
                  <m:oMathPara xmlns:m="http://schemas.openxmlformats.org/officeDocument/2006/math">
                    <m:oMathParaPr>
                      <m:jc m:val="centerGroup"/>
                    </m:oMathParaPr>
                    <m:oMath xmlns:m="http://schemas.openxmlformats.org/officeDocument/2006/math">
                      <m:r>
                        <a:rPr lang="en-US" sz="1000" b="0" i="1" spc="50" smtClean="0">
                          <a:latin typeface="Cambria Math" panose="02040503050406030204" pitchFamily="18" charset="0"/>
                          <a:cs typeface="Calibri"/>
                        </a:rPr>
                        <m:t>h</m:t>
                      </m:r>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𝑎</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𝑏</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𝐷</m:t>
                      </m:r>
                      <m:r>
                        <a:rPr lang="en-US" sz="1000" b="0" i="1" spc="50" smtClean="0">
                          <a:latin typeface="Cambria Math" panose="02040503050406030204" pitchFamily="18" charset="0"/>
                          <a:cs typeface="Calibri"/>
                        </a:rPr>
                        <m:t>)</m:t>
                      </m:r>
                    </m:oMath>
                  </m:oMathPara>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393EB76B-1F6E-B3D9-CF18-36413688DA3E}"/>
                  </a:ext>
                </a:extLst>
              </p:cNvPr>
              <p:cNvSpPr txBox="1">
                <a:spLocks noRot="1" noChangeAspect="1" noMove="1" noResize="1" noEditPoints="1" noAdjustHandles="1" noChangeArrowheads="1" noChangeShapeType="1" noTextEdit="1"/>
              </p:cNvSpPr>
              <p:nvPr/>
            </p:nvSpPr>
            <p:spPr>
              <a:xfrm>
                <a:off x="321894" y="708025"/>
                <a:ext cx="4948555" cy="1792798"/>
              </a:xfrm>
              <a:prstGeom prst="rect">
                <a:avLst/>
              </a:prstGeom>
              <a:blipFill>
                <a:blip r:embed="rId2"/>
                <a:stretch>
                  <a:fillRect t="-2041"/>
                </a:stretch>
              </a:blipFill>
            </p:spPr>
            <p:txBody>
              <a:bodyPr/>
              <a:lstStyle/>
              <a:p>
                <a:r>
                  <a:rPr lang="en-US">
                    <a:noFill/>
                  </a:rPr>
                  <a:t> </a:t>
                </a:r>
              </a:p>
            </p:txBody>
          </p:sp>
        </mc:Fallback>
      </mc:AlternateContent>
    </p:spTree>
    <p:extLst>
      <p:ext uri="{BB962C8B-B14F-4D97-AF65-F5344CB8AC3E}">
        <p14:creationId xmlns:p14="http://schemas.microsoft.com/office/powerpoint/2010/main" val="2555879186"/>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82704"/>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Python provides an implementation of the priority queue, which is used to store and manage the open nodes during the A* algorithm.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priority queue ensures that the node with the lowest </a:t>
                </a:r>
                <a14:m>
                  <m:oMath xmlns:m="http://schemas.openxmlformats.org/officeDocument/2006/math">
                    <m:r>
                      <a:rPr lang="en-US" sz="1000" b="0" i="1" spc="50" smtClean="0">
                        <a:latin typeface="Cambria Math" panose="02040503050406030204" pitchFamily="18" charset="0"/>
                        <a:cs typeface="Calibri"/>
                      </a:rPr>
                      <m:t>𝑓</m:t>
                    </m:r>
                  </m:oMath>
                </a14:m>
                <a:r>
                  <a:rPr lang="en-US" sz="1000" spc="50">
                    <a:latin typeface="Calibri"/>
                    <a:cs typeface="Calibri"/>
                  </a:rPr>
                  <a:t> is always selected for expansion.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In the A* algorithm, the child and parent nodes are tracked using the </a:t>
                </a:r>
                <a:r>
                  <a:rPr lang="en-US" sz="1000" b="1" spc="50">
                    <a:latin typeface="Calibri"/>
                    <a:cs typeface="Calibri"/>
                  </a:rPr>
                  <a:t>parent</a:t>
                </a:r>
                <a:r>
                  <a:rPr lang="en-US" sz="1000" spc="50">
                    <a:latin typeface="Calibri"/>
                    <a:cs typeface="Calibri"/>
                  </a:rPr>
                  <a:t> dictionary.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each node, the </a:t>
                </a:r>
                <a:r>
                  <a:rPr lang="en-US" sz="1000" b="1" spc="50">
                    <a:latin typeface="Calibri"/>
                    <a:cs typeface="Calibri"/>
                  </a:rPr>
                  <a:t>parent</a:t>
                </a:r>
                <a:r>
                  <a:rPr lang="en-US" sz="1000" spc="50">
                    <a:latin typeface="Calibri"/>
                    <a:cs typeface="Calibri"/>
                  </a:rPr>
                  <a:t> dictionary stores the parent node from which the current node was reached.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This information is used for reconstructing the path once the goal node is reached.</a:t>
                </a: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82704"/>
              </a:xfrm>
              <a:prstGeom prst="rect">
                <a:avLst/>
              </a:prstGeom>
              <a:blipFill>
                <a:blip r:embed="rId2"/>
                <a:stretch>
                  <a:fillRect t="-1535" r="-1232" b="-2558"/>
                </a:stretch>
              </a:blipFill>
            </p:spPr>
            <p:txBody>
              <a:bodyPr/>
              <a:lstStyle/>
              <a:p>
                <a:r>
                  <a:rPr lang="en-US">
                    <a:noFill/>
                  </a:rPr>
                  <a:t> </a:t>
                </a:r>
              </a:p>
            </p:txBody>
          </p:sp>
        </mc:Fallback>
      </mc:AlternateContent>
    </p:spTree>
    <p:extLst>
      <p:ext uri="{BB962C8B-B14F-4D97-AF65-F5344CB8AC3E}">
        <p14:creationId xmlns:p14="http://schemas.microsoft.com/office/powerpoint/2010/main" val="2147524541"/>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Path-Finding Algorithms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Non-closed, Simple Lines: Examples</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lorful drawing of a heart&#10;&#10;Description automatically generated">
            <a:extLst>
              <a:ext uri="{FF2B5EF4-FFF2-40B4-BE49-F238E27FC236}">
                <a16:creationId xmlns:a16="http://schemas.microsoft.com/office/drawing/2014/main" id="{4DE1FBB0-375C-BDF5-C14A-14A3ED7DA6A5}"/>
              </a:ext>
            </a:extLst>
          </p:cNvPr>
          <p:cNvPicPr>
            <a:picLocks noChangeAspect="1"/>
          </p:cNvPicPr>
          <p:nvPr/>
        </p:nvPicPr>
        <p:blipFill rotWithShape="1">
          <a:blip r:embed="rId3">
            <a:extLst>
              <a:ext uri="{28A0092B-C50C-407E-A947-70E740481C1C}">
                <a14:useLocalDpi xmlns:a14="http://schemas.microsoft.com/office/drawing/2010/main" val="0"/>
              </a:ext>
            </a:extLst>
          </a:blip>
          <a:srcRect l="20059" t="12122" r="18298" b="12427"/>
          <a:stretch/>
        </p:blipFill>
        <p:spPr>
          <a:xfrm>
            <a:off x="655651" y="1165231"/>
            <a:ext cx="1392606" cy="1278397"/>
          </a:xfrm>
          <a:prstGeom prst="rect">
            <a:avLst/>
          </a:prstGeom>
        </p:spPr>
      </p:pic>
      <p:pic>
        <p:nvPicPr>
          <p:cNvPr id="19" name="Picture 18" descr="A colorful drawing of a heart&#10;&#10;Description automatically generated">
            <a:extLst>
              <a:ext uri="{FF2B5EF4-FFF2-40B4-BE49-F238E27FC236}">
                <a16:creationId xmlns:a16="http://schemas.microsoft.com/office/drawing/2014/main" id="{7695AB55-F8E4-5C04-16BF-66BA1513B7E3}"/>
              </a:ext>
            </a:extLst>
          </p:cNvPr>
          <p:cNvPicPr>
            <a:picLocks noChangeAspect="1"/>
          </p:cNvPicPr>
          <p:nvPr/>
        </p:nvPicPr>
        <p:blipFill rotWithShape="1">
          <a:blip r:embed="rId4">
            <a:extLst>
              <a:ext uri="{28A0092B-C50C-407E-A947-70E740481C1C}">
                <a14:useLocalDpi xmlns:a14="http://schemas.microsoft.com/office/drawing/2010/main" val="0"/>
              </a:ext>
            </a:extLst>
          </a:blip>
          <a:srcRect l="21415" t="13998" r="19027" b="11795"/>
          <a:stretch/>
        </p:blipFill>
        <p:spPr>
          <a:xfrm>
            <a:off x="2048257" y="1165228"/>
            <a:ext cx="1368044" cy="1278397"/>
          </a:xfrm>
          <a:prstGeom prst="rect">
            <a:avLst/>
          </a:prstGeom>
        </p:spPr>
      </p:pic>
      <p:pic>
        <p:nvPicPr>
          <p:cNvPr id="23" name="Picture 22" descr="A colorful drawing of a heart&#10;&#10;Description automatically generated">
            <a:extLst>
              <a:ext uri="{FF2B5EF4-FFF2-40B4-BE49-F238E27FC236}">
                <a16:creationId xmlns:a16="http://schemas.microsoft.com/office/drawing/2014/main" id="{07630CB4-47F0-9573-6142-8CACDC3B0E75}"/>
              </a:ext>
            </a:extLst>
          </p:cNvPr>
          <p:cNvPicPr>
            <a:picLocks noChangeAspect="1"/>
          </p:cNvPicPr>
          <p:nvPr/>
        </p:nvPicPr>
        <p:blipFill rotWithShape="1">
          <a:blip r:embed="rId5">
            <a:extLst>
              <a:ext uri="{28A0092B-C50C-407E-A947-70E740481C1C}">
                <a14:useLocalDpi xmlns:a14="http://schemas.microsoft.com/office/drawing/2010/main" val="0"/>
              </a:ext>
            </a:extLst>
          </a:blip>
          <a:srcRect l="20059" t="12122" r="17409" b="12427"/>
          <a:stretch/>
        </p:blipFill>
        <p:spPr>
          <a:xfrm>
            <a:off x="3416300" y="1165225"/>
            <a:ext cx="1412687" cy="1278397"/>
          </a:xfrm>
          <a:prstGeom prst="rect">
            <a:avLst/>
          </a:prstGeom>
        </p:spPr>
      </p:pic>
    </p:spTree>
    <p:extLst>
      <p:ext uri="{BB962C8B-B14F-4D97-AF65-F5344CB8AC3E}">
        <p14:creationId xmlns:p14="http://schemas.microsoft.com/office/powerpoint/2010/main" val="2415188696"/>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Example 1</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Basic Path Example:</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race track&#10;&#10;Description automatically generated">
            <a:extLst>
              <a:ext uri="{FF2B5EF4-FFF2-40B4-BE49-F238E27FC236}">
                <a16:creationId xmlns:a16="http://schemas.microsoft.com/office/drawing/2014/main" id="{4321E5A3-690B-0AB5-AFCB-F53A97947764}"/>
              </a:ext>
            </a:extLst>
          </p:cNvPr>
          <p:cNvPicPr>
            <a:picLocks noChangeAspect="1"/>
          </p:cNvPicPr>
          <p:nvPr/>
        </p:nvPicPr>
        <p:blipFill rotWithShape="1">
          <a:blip r:embed="rId3">
            <a:extLst>
              <a:ext uri="{28A0092B-C50C-407E-A947-70E740481C1C}">
                <a14:useLocalDpi xmlns:a14="http://schemas.microsoft.com/office/drawing/2010/main" val="0"/>
              </a:ext>
            </a:extLst>
          </a:blip>
          <a:srcRect l="17116" t="14088" r="14421" b="9842"/>
          <a:stretch/>
        </p:blipFill>
        <p:spPr>
          <a:xfrm>
            <a:off x="1587500" y="898515"/>
            <a:ext cx="2590800" cy="2159000"/>
          </a:xfrm>
          <a:prstGeom prst="rect">
            <a:avLst/>
          </a:prstGeom>
        </p:spPr>
      </p:pic>
    </p:spTree>
    <p:extLst>
      <p:ext uri="{BB962C8B-B14F-4D97-AF65-F5344CB8AC3E}">
        <p14:creationId xmlns:p14="http://schemas.microsoft.com/office/powerpoint/2010/main" val="96097115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202893"/>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Based on the existence of valid paths between vertices, an algorithm to connect these points can also be constructed.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Next, consider the case of lines connecting the same vertices. </a:t>
            </a: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2628448462"/>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the case of loops, where a vertex connects to itself, color analysis is not needed.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loop to be valid, the starting vertex must have degree one or zero. Additionally, the loop must not intersect another line, which is where the difficult comes in.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Define a pre-determined shape for the loop, such as a tear-drop shape consisting of an arc and two lines.</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4116267445"/>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203167"/>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algorithm analyzes the pixels of the image within a gradually decreasing radius, starting at 40 pixels and ending at 20 pixels.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tear-drop can have four orientations, analogous to the positions of each quadrant of the coordinate system (top right, top left, bottom left, bottom right)</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there is a black pixel within a given position and radius, a loop is not drawn.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loop is drawn once the first successful iteration is met.</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3684176193"/>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Path-Finding Algorithms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Closed Lines</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bird&#10;&#10;Description automatically generated">
            <a:extLst>
              <a:ext uri="{FF2B5EF4-FFF2-40B4-BE49-F238E27FC236}">
                <a16:creationId xmlns:a16="http://schemas.microsoft.com/office/drawing/2014/main" id="{CF26DF53-4CCC-A5FD-09B7-1AC4FC4162C7}"/>
              </a:ext>
            </a:extLst>
          </p:cNvPr>
          <p:cNvPicPr>
            <a:picLocks noChangeAspect="1"/>
          </p:cNvPicPr>
          <p:nvPr/>
        </p:nvPicPr>
        <p:blipFill rotWithShape="1">
          <a:blip r:embed="rId3">
            <a:extLst>
              <a:ext uri="{28A0092B-C50C-407E-A947-70E740481C1C}">
                <a14:useLocalDpi xmlns:a14="http://schemas.microsoft.com/office/drawing/2010/main" val="0"/>
              </a:ext>
            </a:extLst>
          </a:blip>
          <a:srcRect l="2752" t="4978" r="4556" b="4979"/>
          <a:stretch/>
        </p:blipFill>
        <p:spPr>
          <a:xfrm>
            <a:off x="3187701" y="1126481"/>
            <a:ext cx="1600200" cy="1676400"/>
          </a:xfrm>
          <a:prstGeom prst="rect">
            <a:avLst/>
          </a:prstGeom>
        </p:spPr>
      </p:pic>
      <p:pic>
        <p:nvPicPr>
          <p:cNvPr id="8" name="Picture 7" descr="A drawing of a line&#10;&#10;Description automatically generated">
            <a:extLst>
              <a:ext uri="{FF2B5EF4-FFF2-40B4-BE49-F238E27FC236}">
                <a16:creationId xmlns:a16="http://schemas.microsoft.com/office/drawing/2014/main" id="{1F30EE8A-14C0-D3A9-5A16-8F9E34A9B542}"/>
              </a:ext>
            </a:extLst>
          </p:cNvPr>
          <p:cNvPicPr>
            <a:picLocks noChangeAspect="1"/>
          </p:cNvPicPr>
          <p:nvPr/>
        </p:nvPicPr>
        <p:blipFill rotWithShape="1">
          <a:blip r:embed="rId4">
            <a:extLst>
              <a:ext uri="{28A0092B-C50C-407E-A947-70E740481C1C}">
                <a14:useLocalDpi xmlns:a14="http://schemas.microsoft.com/office/drawing/2010/main" val="0"/>
              </a:ext>
            </a:extLst>
          </a:blip>
          <a:srcRect l="4480" t="2966" r="1442" b="4978"/>
          <a:stretch/>
        </p:blipFill>
        <p:spPr>
          <a:xfrm>
            <a:off x="1130301" y="1126481"/>
            <a:ext cx="1565228" cy="1676400"/>
          </a:xfrm>
          <a:prstGeom prst="rect">
            <a:avLst/>
          </a:prstGeom>
        </p:spPr>
      </p:pic>
    </p:spTree>
    <p:extLst>
      <p:ext uri="{BB962C8B-B14F-4D97-AF65-F5344CB8AC3E}">
        <p14:creationId xmlns:p14="http://schemas.microsoft.com/office/powerpoint/2010/main" val="3688262959"/>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F9336-0FFF-1217-039B-E9F8ABB0F3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B6EADD-3139-DF35-A899-C0CFA8AFBC8D}"/>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dirty="0"/>
              <a:t>Graph Analysis</a:t>
            </a:r>
            <a:endParaRPr spc="-30" dirty="0"/>
          </a:p>
        </p:txBody>
      </p:sp>
      <p:sp>
        <p:nvSpPr>
          <p:cNvPr id="34" name="Rectangle 33">
            <a:extLst>
              <a:ext uri="{FF2B5EF4-FFF2-40B4-BE49-F238E27FC236}">
                <a16:creationId xmlns:a16="http://schemas.microsoft.com/office/drawing/2014/main" id="{974D3965-9050-AC64-BF26-4B4D3C9E072A}"/>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22A4788-6886-1326-518A-81748CA867A8}"/>
              </a:ext>
            </a:extLst>
          </p:cNvPr>
          <p:cNvSpPr txBox="1"/>
          <p:nvPr/>
        </p:nvSpPr>
        <p:spPr>
          <a:xfrm>
            <a:off x="321894" y="708025"/>
            <a:ext cx="4948555" cy="1921039"/>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Analyzing Graphs</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In addition to computing paths, </a:t>
            </a:r>
            <a:r>
              <a:rPr lang="en-US" sz="1000" i="1" spc="50" dirty="0">
                <a:latin typeface="Calibri"/>
                <a:cs typeface="Calibri"/>
              </a:rPr>
              <a:t>Sprouts</a:t>
            </a:r>
            <a:r>
              <a:rPr lang="en-US" sz="1000" spc="50" dirty="0">
                <a:latin typeface="Calibri"/>
                <a:cs typeface="Calibri"/>
              </a:rPr>
              <a:t> also analyzes existing graphs. </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Analysis consists of determining the properties of regions generated by graphs, showing information about vertices/edges/faces, and highlighting individual components.</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Graph analysis also shows all possible paths in a given configuration</a:t>
            </a:r>
          </a:p>
          <a:p>
            <a:pPr marL="134620">
              <a:lnSpc>
                <a:spcPct val="100000"/>
              </a:lnSpc>
              <a:spcBef>
                <a:spcPts val="950"/>
              </a:spcBef>
              <a:buClr>
                <a:srgbClr val="193366"/>
              </a:buClr>
              <a:tabLst>
                <a:tab pos="271145" algn="l"/>
              </a:tabLst>
            </a:pPr>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p:spTree>
    <p:extLst>
      <p:ext uri="{BB962C8B-B14F-4D97-AF65-F5344CB8AC3E}">
        <p14:creationId xmlns:p14="http://schemas.microsoft.com/office/powerpoint/2010/main" val="2636814868"/>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74A38-F5B6-8330-6034-785B32A03E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EB4F17-0EB7-929B-B45C-E9508BB588D6}"/>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30" dirty="0"/>
              <a:t>Computer Play</a:t>
            </a:r>
            <a:endParaRPr spc="-30" dirty="0"/>
          </a:p>
        </p:txBody>
      </p:sp>
      <p:sp>
        <p:nvSpPr>
          <p:cNvPr id="34" name="Rectangle 33">
            <a:extLst>
              <a:ext uri="{FF2B5EF4-FFF2-40B4-BE49-F238E27FC236}">
                <a16:creationId xmlns:a16="http://schemas.microsoft.com/office/drawing/2014/main" id="{BF07797B-1EC8-2E8A-87D3-9BE3F35E3C0E}"/>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2227EB39-D908-8E9A-68AC-1EA70787E8D2}"/>
              </a:ext>
            </a:extLst>
          </p:cNvPr>
          <p:cNvSpPr txBox="1"/>
          <p:nvPr/>
        </p:nvSpPr>
        <p:spPr>
          <a:xfrm>
            <a:off x="321894" y="708025"/>
            <a:ext cx="4948555" cy="1331134"/>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Play against the computer!</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For more user interaction, you can play against the computer!</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computer will automatically make a move and check the state of the game.</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If no moves can be made, the computer will say so and declare a winner.</a:t>
            </a: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p:spTree>
    <p:extLst>
      <p:ext uri="{BB962C8B-B14F-4D97-AF65-F5344CB8AC3E}">
        <p14:creationId xmlns:p14="http://schemas.microsoft.com/office/powerpoint/2010/main" val="240621079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mc:AlternateContent xmlns:mc="http://schemas.openxmlformats.org/markup-compatibility/2006" xmlns:a14="http://schemas.microsoft.com/office/drawing/2010/main">
        <mc:Choice Requires="a14">
          <p:sp>
            <p:nvSpPr>
              <p:cNvPr id="3" name="object 3"/>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About</a:t>
                </a:r>
                <a:r>
                  <a:rPr lang="en-US" sz="1200" b="1" spc="65">
                    <a:solidFill>
                      <a:srgbClr val="193366"/>
                    </a:solidFill>
                    <a:latin typeface="+mj-lt"/>
                    <a:ea typeface="Roboto" panose="020F0502020204030204" pitchFamily="2" charset="0"/>
                    <a:cs typeface="Roboto" panose="020F0502020204030204" pitchFamily="2" charset="0"/>
                  </a:rPr>
                  <a:t> </a:t>
                </a:r>
                <a:r>
                  <a:rPr lang="en-US" sz="1200" b="1">
                    <a:solidFill>
                      <a:srgbClr val="193366"/>
                    </a:solidFill>
                    <a:latin typeface="+mj-lt"/>
                    <a:ea typeface="Roboto" panose="020F0502020204030204" pitchFamily="2" charset="0"/>
                    <a:cs typeface="Roboto" panose="020F0502020204030204" pitchFamily="2" charset="0"/>
                  </a:rPr>
                  <a:t>Sprouts</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Sprouts is a mathematical game that was invented by John Horton Conway and Michael S. Paterson in 1967.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It is a turn-based game played by two players, where the goal is to strategically draw and connect dots to create new lines.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game starts with a certain number of dots, </a:t>
                </a:r>
                <a14:m>
                  <m:oMath xmlns:m="http://schemas.openxmlformats.org/officeDocument/2006/math">
                    <m:r>
                      <a:rPr lang="en-US" sz="1000" b="0" i="1" spc="50" smtClean="0">
                        <a:latin typeface="Cambria Math" panose="02040503050406030204" pitchFamily="18" charset="0"/>
                        <a:cs typeface="Calibri"/>
                      </a:rPr>
                      <m:t>𝑛</m:t>
                    </m:r>
                  </m:oMath>
                </a14:m>
                <a:r>
                  <a:rPr lang="en-US" sz="1000" spc="50">
                    <a:latin typeface="+mj-lt"/>
                    <a:ea typeface="Roboto" panose="020F0502020204030204" pitchFamily="2" charset="0"/>
                    <a:cs typeface="Roboto" panose="020F0502020204030204" pitchFamily="2" charset="0"/>
                  </a:rPr>
                  <a:t>, and players take turns drawing lines between the dots, following specific rules</a:t>
                </a:r>
                <a:endParaRPr lang="en-US" sz="1000">
                  <a:latin typeface="+mj-lt"/>
                  <a:ea typeface="Roboto" panose="020F0502020204030204" pitchFamily="2" charset="0"/>
                  <a:cs typeface="Roboto" panose="020F0502020204030204" pitchFamily="2"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321894" y="708025"/>
                <a:ext cx="4948555" cy="1510670"/>
              </a:xfrm>
              <a:prstGeom prst="rect">
                <a:avLst/>
              </a:prstGeom>
              <a:blipFill>
                <a:blip r:embed="rId2"/>
                <a:stretch>
                  <a:fillRect t="-2016" r="-123" b="-443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832485" cy="252095"/>
          </a:xfrm>
          <a:prstGeom prst="rect">
            <a:avLst/>
          </a:prstGeom>
        </p:spPr>
        <p:txBody>
          <a:bodyPr vert="horz" wrap="square" lIns="0" tIns="17145" rIns="0" bIns="0" rtlCol="0">
            <a:spAutoFit/>
          </a:bodyPr>
          <a:lstStyle/>
          <a:p>
            <a:pPr marL="12700">
              <a:lnSpc>
                <a:spcPct val="100000"/>
              </a:lnSpc>
              <a:spcBef>
                <a:spcPts val="135"/>
              </a:spcBef>
            </a:pPr>
            <a:r>
              <a:rPr spc="-35"/>
              <a:t>Summary</a:t>
            </a:r>
          </a:p>
        </p:txBody>
      </p:sp>
      <p:sp>
        <p:nvSpPr>
          <p:cNvPr id="3" name="object 3"/>
          <p:cNvSpPr txBox="1"/>
          <p:nvPr/>
        </p:nvSpPr>
        <p:spPr>
          <a:xfrm>
            <a:off x="347294" y="438476"/>
            <a:ext cx="4048760" cy="2264723"/>
          </a:xfrm>
          <a:prstGeom prst="rect">
            <a:avLst/>
          </a:prstGeom>
        </p:spPr>
        <p:txBody>
          <a:bodyPr vert="horz" wrap="square" lIns="0" tIns="106680" rIns="0" bIns="0" rtlCol="0">
            <a:spAutoFit/>
          </a:bodyPr>
          <a:lstStyle/>
          <a:p>
            <a:pPr marL="12700">
              <a:lnSpc>
                <a:spcPct val="100000"/>
              </a:lnSpc>
              <a:spcBef>
                <a:spcPts val="840"/>
              </a:spcBef>
            </a:pPr>
            <a:r>
              <a:rPr lang="en-US" sz="1200" dirty="0">
                <a:latin typeface="Calibri"/>
                <a:cs typeface="Calibri"/>
              </a:rPr>
              <a:t>Overview</a:t>
            </a:r>
            <a:r>
              <a:rPr lang="en-US" sz="1200" spc="-10" dirty="0">
                <a:latin typeface="Calibri"/>
                <a:cs typeface="Calibri"/>
              </a:rPr>
              <a:t>:</a:t>
            </a:r>
            <a:endParaRPr sz="1200" dirty="0">
              <a:latin typeface="Calibri"/>
              <a:cs typeface="Calibri"/>
            </a:endParaRP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Python simulation of the Game of Sprouts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Flood-fill algorithm to determine existence of solutions for Sprouts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Path-finding algorithm to construct valid edges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Component-determining algorithm for region analysis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Computer play</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Save file implementation</a:t>
            </a:r>
          </a:p>
        </p:txBody>
      </p:sp>
      <p:sp>
        <p:nvSpPr>
          <p:cNvPr id="4" name="Rectangle 3">
            <a:extLst>
              <a:ext uri="{FF2B5EF4-FFF2-40B4-BE49-F238E27FC236}">
                <a16:creationId xmlns:a16="http://schemas.microsoft.com/office/drawing/2014/main" id="{4A6F8DD2-AD8B-E295-F424-8CDBF5BE2CF6}"/>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1492200" cy="240450"/>
          </a:xfrm>
          <a:prstGeom prst="rect">
            <a:avLst/>
          </a:prstGeom>
        </p:spPr>
        <p:txBody>
          <a:bodyPr vert="horz" wrap="square" lIns="0" tIns="17145" rIns="0" bIns="0" rtlCol="0">
            <a:spAutoFit/>
          </a:bodyPr>
          <a:lstStyle/>
          <a:p>
            <a:pPr marL="12700">
              <a:lnSpc>
                <a:spcPct val="100000"/>
              </a:lnSpc>
              <a:spcBef>
                <a:spcPts val="135"/>
              </a:spcBef>
            </a:pPr>
            <a:r>
              <a:rPr lang="en-US" spc="-35"/>
              <a:t>Next Steps</a:t>
            </a:r>
            <a:endParaRPr spc="-35"/>
          </a:p>
        </p:txBody>
      </p:sp>
      <p:sp>
        <p:nvSpPr>
          <p:cNvPr id="3" name="object 3"/>
          <p:cNvSpPr txBox="1"/>
          <p:nvPr/>
        </p:nvSpPr>
        <p:spPr>
          <a:xfrm>
            <a:off x="347294" y="438476"/>
            <a:ext cx="4048760" cy="1338828"/>
          </a:xfrm>
          <a:prstGeom prst="rect">
            <a:avLst/>
          </a:prstGeom>
        </p:spPr>
        <p:txBody>
          <a:bodyPr vert="horz" wrap="square" lIns="0" tIns="106680" rIns="0" bIns="0" rtlCol="0">
            <a:spAutoFit/>
          </a:bodyPr>
          <a:lstStyle/>
          <a:p>
            <a:pPr marL="12700">
              <a:lnSpc>
                <a:spcPct val="100000"/>
              </a:lnSpc>
              <a:spcBef>
                <a:spcPts val="840"/>
              </a:spcBef>
            </a:pPr>
            <a:r>
              <a:rPr lang="en-US" sz="1200" dirty="0">
                <a:latin typeface="Calibri"/>
                <a:cs typeface="Calibri"/>
              </a:rPr>
              <a:t>Expanding on the Project</a:t>
            </a:r>
            <a:r>
              <a:rPr lang="en-US" sz="1200" spc="-10" dirty="0">
                <a:latin typeface="Calibri"/>
                <a:cs typeface="Calibri"/>
              </a:rPr>
              <a:t>:</a:t>
            </a:r>
            <a:endParaRPr sz="1200" dirty="0">
              <a:latin typeface="Calibri"/>
              <a:cs typeface="Calibri"/>
            </a:endParaRP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Optimizing and refining algorithms</a:t>
            </a: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Running simulations of the game to gather data about possible strategies</a:t>
            </a: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Sending the game to be used in a class</a:t>
            </a:r>
            <a:endParaRPr sz="1200" dirty="0">
              <a:latin typeface="Calibri"/>
              <a:cs typeface="Calibri"/>
            </a:endParaRPr>
          </a:p>
        </p:txBody>
      </p:sp>
      <p:sp>
        <p:nvSpPr>
          <p:cNvPr id="4" name="Rectangle 3">
            <a:extLst>
              <a:ext uri="{FF2B5EF4-FFF2-40B4-BE49-F238E27FC236}">
                <a16:creationId xmlns:a16="http://schemas.microsoft.com/office/drawing/2014/main" id="{4A6F8DD2-AD8B-E295-F424-8CDBF5BE2CF6}"/>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9190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p:sp>
        <p:nvSpPr>
          <p:cNvPr id="3" name="object 3"/>
          <p:cNvSpPr txBox="1"/>
          <p:nvPr/>
        </p:nvSpPr>
        <p:spPr>
          <a:xfrm>
            <a:off x="321894" y="708025"/>
            <a:ext cx="4948555" cy="1921039"/>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Rules</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Each turn consists of drawing a line between two spots (or from a spot to itself) and adding a new spot somewhere along the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line drawn may be straight or curved but must not self-intersect or cross any other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new spot cannot be placed on top of one of the endpoints of the new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No spot may have more than three lines attached to it.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You cannot touch a dot twice with one line then connect it to another.</a:t>
            </a:r>
            <a:endParaRPr lang="en-US" sz="1000">
              <a:latin typeface="+mj-lt"/>
              <a:ea typeface="Roboto" panose="020F0502020204030204" pitchFamily="2" charset="0"/>
              <a:cs typeface="Roboto" panose="020F0502020204030204" pitchFamily="2" charset="0"/>
            </a:endParaRPr>
          </a:p>
        </p:txBody>
      </p:sp>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00940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p:sp>
        <p:nvSpPr>
          <p:cNvPr id="3" name="object 3"/>
          <p:cNvSpPr txBox="1"/>
          <p:nvPr/>
        </p:nvSpPr>
        <p:spPr>
          <a:xfrm>
            <a:off x="321894" y="708025"/>
            <a:ext cx="4948555" cy="1613262"/>
          </a:xfrm>
          <a:prstGeom prst="rect">
            <a:avLst/>
          </a:prstGeom>
        </p:spPr>
        <p:txBody>
          <a:bodyPr vert="horz" wrap="square" lIns="0" tIns="17780" rIns="0" bIns="0" rtlCol="0">
            <a:spAutoFit/>
          </a:bodyPr>
          <a:lstStyle/>
          <a:p>
            <a:pPr marL="134620">
              <a:lnSpc>
                <a:spcPct val="100000"/>
              </a:lnSpc>
              <a:spcBef>
                <a:spcPts val="950"/>
              </a:spcBef>
              <a:buClr>
                <a:srgbClr val="193366"/>
              </a:buClr>
              <a:tabLst>
                <a:tab pos="271145" algn="l"/>
              </a:tabLst>
            </a:pPr>
            <a:r>
              <a:rPr lang="en-US" sz="1200" b="1">
                <a:solidFill>
                  <a:srgbClr val="193366"/>
                </a:solidFill>
                <a:latin typeface="+mj-lt"/>
                <a:ea typeface="Roboto" panose="020F0502020204030204" pitchFamily="2" charset="0"/>
                <a:cs typeface="Roboto" panose="020F0502020204030204" pitchFamily="2" charset="0"/>
              </a:rPr>
              <a:t>Terminology</a:t>
            </a:r>
          </a:p>
          <a:p>
            <a:pPr marL="271145" indent="-136525">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 </a:t>
            </a:r>
            <a:r>
              <a:rPr lang="en-US" sz="1000" b="1">
                <a:solidFill>
                  <a:schemeClr val="tx2"/>
                </a:solidFill>
                <a:latin typeface="+mj-lt"/>
                <a:ea typeface="Roboto" panose="020F0502020204030204" pitchFamily="2" charset="0"/>
                <a:cs typeface="Roboto" panose="020F0502020204030204" pitchFamily="2" charset="0"/>
              </a:rPr>
              <a:t>graph</a:t>
            </a:r>
            <a:r>
              <a:rPr lang="en-US" sz="1000">
                <a:latin typeface="+mj-lt"/>
                <a:ea typeface="Roboto" panose="020F0502020204030204" pitchFamily="2" charset="0"/>
                <a:cs typeface="Roboto" panose="020F0502020204030204" pitchFamily="2" charset="0"/>
              </a:rPr>
              <a:t> is essentially a collection of vertices and edges that connect vertices.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 </a:t>
            </a:r>
            <a:r>
              <a:rPr lang="en-US" sz="1000" b="1">
                <a:solidFill>
                  <a:schemeClr val="tx2"/>
                </a:solidFill>
                <a:latin typeface="+mj-lt"/>
                <a:ea typeface="Roboto" panose="020F0502020204030204" pitchFamily="2" charset="0"/>
                <a:cs typeface="Roboto" panose="020F0502020204030204" pitchFamily="2" charset="0"/>
              </a:rPr>
              <a:t>vertex </a:t>
            </a:r>
            <a:r>
              <a:rPr lang="en-US" sz="1000">
                <a:latin typeface="+mj-lt"/>
                <a:ea typeface="Roboto" panose="020F0502020204030204" pitchFamily="2" charset="0"/>
                <a:cs typeface="Roboto" panose="020F0502020204030204" pitchFamily="2" charset="0"/>
              </a:rPr>
              <a:t>is a point on a graph.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An </a:t>
            </a:r>
            <a:r>
              <a:rPr lang="en-US" sz="1000" b="1">
                <a:solidFill>
                  <a:schemeClr val="tx2"/>
                </a:solidFill>
                <a:latin typeface="+mj-lt"/>
                <a:ea typeface="Roboto" panose="020F0502020204030204" pitchFamily="2" charset="0"/>
                <a:cs typeface="Roboto" panose="020F0502020204030204" pitchFamily="2" charset="0"/>
              </a:rPr>
              <a:t>edge</a:t>
            </a:r>
            <a:r>
              <a:rPr lang="en-US" sz="1000">
                <a:latin typeface="+mj-lt"/>
                <a:ea typeface="Roboto" panose="020F0502020204030204" pitchFamily="2" charset="0"/>
                <a:cs typeface="Roboto" panose="020F0502020204030204" pitchFamily="2" charset="0"/>
              </a:rPr>
              <a:t> is a line which connects two points and is incident to the vertices it touches.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Two vertices are </a:t>
            </a:r>
            <a:r>
              <a:rPr lang="en-US" sz="1000" b="1">
                <a:solidFill>
                  <a:schemeClr val="tx2"/>
                </a:solidFill>
                <a:latin typeface="+mj-lt"/>
                <a:ea typeface="Roboto" panose="020F0502020204030204" pitchFamily="2" charset="0"/>
                <a:cs typeface="Roboto" panose="020F0502020204030204" pitchFamily="2" charset="0"/>
              </a:rPr>
              <a:t>adjacent</a:t>
            </a:r>
            <a:r>
              <a:rPr lang="en-US" sz="1000">
                <a:latin typeface="+mj-lt"/>
                <a:ea typeface="Roboto" panose="020F0502020204030204" pitchFamily="2" charset="0"/>
                <a:cs typeface="Roboto" panose="020F0502020204030204" pitchFamily="2" charset="0"/>
              </a:rPr>
              <a:t> if there is a single edge connecting them.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The </a:t>
            </a:r>
            <a:r>
              <a:rPr lang="en-US" sz="1000" b="1">
                <a:solidFill>
                  <a:schemeClr val="tx2"/>
                </a:solidFill>
                <a:latin typeface="+mj-lt"/>
                <a:ea typeface="Roboto" panose="020F0502020204030204" pitchFamily="2" charset="0"/>
                <a:cs typeface="Roboto" panose="020F0502020204030204" pitchFamily="2" charset="0"/>
              </a:rPr>
              <a:t>degree</a:t>
            </a:r>
            <a:r>
              <a:rPr lang="en-US" sz="1000" b="1">
                <a:latin typeface="+mj-lt"/>
                <a:ea typeface="Roboto" panose="020F0502020204030204" pitchFamily="2" charset="0"/>
                <a:cs typeface="Roboto" panose="020F0502020204030204" pitchFamily="2" charset="0"/>
              </a:rPr>
              <a:t> </a:t>
            </a:r>
            <a:r>
              <a:rPr lang="en-US" sz="1000">
                <a:latin typeface="+mj-lt"/>
                <a:ea typeface="Roboto" panose="020F0502020204030204" pitchFamily="2" charset="0"/>
                <a:cs typeface="Roboto" panose="020F0502020204030204" pitchFamily="2" charset="0"/>
              </a:rPr>
              <a:t>of a vertex is the number of edges incident to that vertex.</a:t>
            </a:r>
          </a:p>
        </p:txBody>
      </p:sp>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398404"/>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Example of a Game</a:t>
            </a:r>
            <a:endParaRPr sz="1200">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ncil and Paper Games - Sprouts">
            <a:extLst>
              <a:ext uri="{FF2B5EF4-FFF2-40B4-BE49-F238E27FC236}">
                <a16:creationId xmlns:a16="http://schemas.microsoft.com/office/drawing/2014/main" id="{BB8939B1-78A9-672E-9BEE-4BC81D7ED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241425"/>
            <a:ext cx="3381375" cy="887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18732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Simulating the Game</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bject 3">
                <a:extLst>
                  <a:ext uri="{FF2B5EF4-FFF2-40B4-BE49-F238E27FC236}">
                    <a16:creationId xmlns:a16="http://schemas.microsoft.com/office/drawing/2014/main" id="{3CAB5061-9699-8A58-344B-659836F8DA50}"/>
                  </a:ext>
                </a:extLst>
              </p:cNvPr>
              <p:cNvSpPr txBox="1"/>
              <p:nvPr/>
            </p:nvSpPr>
            <p:spPr>
              <a:xfrm>
                <a:off x="321894" y="689010"/>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General Information</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simulation of Sprouts runs in a Tkinter canvas using Python, allowing the user to draw curved lines.</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main loop of the code consists of various functions to check if the rules of Sprouts are met.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For example, a play only starts if the mouse is clicked near a point on the canvas with degree less than three.</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Moreover, a line is successfully stored only if it does not intersect any other lines and does not result in any degrees greater than </a:t>
                </a:r>
                <a14:m>
                  <m:oMath xmlns:m="http://schemas.openxmlformats.org/officeDocument/2006/math">
                    <m:r>
                      <a:rPr lang="en-US" sz="1000" b="0" i="1" spc="50" smtClean="0">
                        <a:latin typeface="Cambria Math" panose="02040503050406030204" pitchFamily="18" charset="0"/>
                        <a:cs typeface="Calibri"/>
                      </a:rPr>
                      <m:t>3</m:t>
                    </m:r>
                  </m:oMath>
                </a14:m>
                <a:r>
                  <a:rPr lang="en-US" sz="1000" spc="50">
                    <a:latin typeface="+mj-lt"/>
                    <a:ea typeface="Roboto" panose="020F0502020204030204" pitchFamily="2" charset="0"/>
                    <a:cs typeface="Roboto" panose="020F0502020204030204" pitchFamily="2" charset="0"/>
                  </a:rPr>
                  <a:t> once drawn.  </a:t>
                </a:r>
              </a:p>
              <a:p>
                <a:pPr marL="306070" lvl="7" indent="-171450">
                  <a:spcBef>
                    <a:spcPts val="950"/>
                  </a:spcBef>
                  <a:buClr>
                    <a:srgbClr val="193366"/>
                  </a:buClr>
                  <a:buFont typeface="Arial" panose="020B0604020202020204" pitchFamily="34" charset="0"/>
                  <a:buChar char="•"/>
                  <a:tabLst>
                    <a:tab pos="271145" algn="l"/>
                  </a:tabLst>
                </a:pPr>
                <a:endParaRPr lang="en-US" sz="1000" spc="50">
                  <a:latin typeface="+mj-lt"/>
                  <a:cs typeface="Calibri"/>
                </a:endParaRPr>
              </a:p>
            </p:txBody>
          </p:sp>
        </mc:Choice>
        <mc:Fallback xmlns="">
          <p:sp>
            <p:nvSpPr>
              <p:cNvPr id="24" name="object 3">
                <a:extLst>
                  <a:ext uri="{FF2B5EF4-FFF2-40B4-BE49-F238E27FC236}">
                    <a16:creationId xmlns:a16="http://schemas.microsoft.com/office/drawing/2014/main" id="{3CAB5061-9699-8A58-344B-659836F8DA50}"/>
                  </a:ext>
                </a:extLst>
              </p:cNvPr>
              <p:cNvSpPr txBox="1">
                <a:spLocks noRot="1" noChangeAspect="1" noMove="1" noResize="1" noEditPoints="1" noAdjustHandles="1" noChangeArrowheads="1" noChangeShapeType="1" noTextEdit="1"/>
              </p:cNvSpPr>
              <p:nvPr/>
            </p:nvSpPr>
            <p:spPr>
              <a:xfrm>
                <a:off x="321894" y="689010"/>
                <a:ext cx="4948555" cy="2228815"/>
              </a:xfrm>
              <a:prstGeom prst="rect">
                <a:avLst/>
              </a:prstGeom>
              <a:blipFill>
                <a:blip r:embed="rId2"/>
                <a:stretch>
                  <a:fillRect t="-1366" r="-1478"/>
                </a:stretch>
              </a:blipFill>
            </p:spPr>
            <p:txBody>
              <a:bodyPr/>
              <a:lstStyle/>
              <a:p>
                <a:r>
                  <a:rPr lang="en-US">
                    <a:noFill/>
                  </a:rPr>
                  <a:t> </a:t>
                </a:r>
              </a:p>
            </p:txBody>
          </p:sp>
        </mc:Fallback>
      </mc:AlternateContent>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18732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Simulating the Game</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bject 3">
                <a:extLst>
                  <a:ext uri="{FF2B5EF4-FFF2-40B4-BE49-F238E27FC236}">
                    <a16:creationId xmlns:a16="http://schemas.microsoft.com/office/drawing/2014/main" id="{3CAB5061-9699-8A58-344B-659836F8DA50}"/>
                  </a:ext>
                </a:extLst>
              </p:cNvPr>
              <p:cNvSpPr txBox="1"/>
              <p:nvPr/>
            </p:nvSpPr>
            <p:spPr>
              <a:xfrm>
                <a:off x="321894" y="708025"/>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cs typeface="Arial"/>
                  </a:rPr>
                  <a:t>   Point Display</a:t>
                </a:r>
                <a:r>
                  <a:rPr lang="en-US" sz="1200" b="1" spc="-10">
                    <a:solidFill>
                      <a:srgbClr val="193366"/>
                    </a:solidFill>
                    <a:latin typeface="+mj-lt"/>
                    <a:cs typeface="Arial"/>
                  </a:rPr>
                  <a:t>:</a:t>
                </a:r>
                <a:endParaRPr lang="en-US" sz="1200">
                  <a:latin typeface="+mj-lt"/>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All figures drawn in the simulation are stored in a coordinate point system.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default orientation for the </a:t>
                </a:r>
                <a:r>
                  <a:rPr lang="en-US" sz="1000" spc="50" err="1">
                    <a:latin typeface="+mj-lt"/>
                    <a:ea typeface="Roboto" panose="020F0502020204030204" pitchFamily="2" charset="0"/>
                    <a:cs typeface="Roboto" panose="020F0502020204030204" pitchFamily="2" charset="0"/>
                  </a:rPr>
                  <a:t>Tkinter</a:t>
                </a:r>
                <a:r>
                  <a:rPr lang="en-US" sz="1000" spc="50">
                    <a:latin typeface="+mj-lt"/>
                    <a:ea typeface="Roboto" panose="020F0502020204030204" pitchFamily="2" charset="0"/>
                    <a:cs typeface="Roboto" panose="020F0502020204030204" pitchFamily="2" charset="0"/>
                  </a:rPr>
                  <a:t> is origin </a:t>
                </a:r>
                <a14:m>
                  <m:oMath xmlns:m="http://schemas.openxmlformats.org/officeDocument/2006/math">
                    <m:d>
                      <m:dPr>
                        <m:ctrlPr>
                          <a:rPr lang="en-US" sz="1000" b="0" i="1" spc="50" smtClean="0">
                            <a:latin typeface="Cambria Math" panose="02040503050406030204" pitchFamily="18" charset="0"/>
                            <a:cs typeface="Calibri"/>
                          </a:rPr>
                        </m:ctrlPr>
                      </m:dPr>
                      <m:e>
                        <m:r>
                          <a:rPr lang="en-US" sz="1000" b="0" i="1" spc="50" smtClean="0">
                            <a:latin typeface="Cambria Math" panose="02040503050406030204" pitchFamily="18" charset="0"/>
                            <a:cs typeface="Calibri"/>
                          </a:rPr>
                          <m:t>0, 0</m:t>
                        </m:r>
                      </m:e>
                    </m:d>
                  </m:oMath>
                </a14:m>
                <a:r>
                  <a:rPr lang="en-US" sz="1000" spc="50">
                    <a:latin typeface="+mj-lt"/>
                    <a:ea typeface="Roboto" panose="020F0502020204030204" pitchFamily="2" charset="0"/>
                    <a:cs typeface="Roboto" panose="020F0502020204030204" pitchFamily="2" charset="0"/>
                  </a:rPr>
                  <a:t> at the top left of the canvas and a point </a:t>
                </a:r>
                <a14:m>
                  <m:oMath xmlns:m="http://schemas.openxmlformats.org/officeDocument/2006/math">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𝑚</m:t>
                    </m:r>
                    <m:r>
                      <a:rPr lang="en-US" sz="1000" b="0" i="1" spc="50" smtClean="0">
                        <a:latin typeface="Cambria Math" panose="02040503050406030204" pitchFamily="18" charset="0"/>
                        <a:cs typeface="Calibri"/>
                      </a:rPr>
                      <m:t>, </m:t>
                    </m:r>
                    <m:r>
                      <a:rPr lang="en-US" sz="1000" b="0" i="1" spc="50" smtClean="0">
                        <a:latin typeface="Cambria Math" panose="02040503050406030204" pitchFamily="18" charset="0"/>
                        <a:cs typeface="Calibri"/>
                      </a:rPr>
                      <m:t>𝑛</m:t>
                    </m:r>
                    <m:r>
                      <a:rPr lang="en-US" sz="1000" b="0" i="1" spc="50" smtClean="0">
                        <a:latin typeface="Cambria Math" panose="02040503050406030204" pitchFamily="18" charset="0"/>
                        <a:cs typeface="Calibri"/>
                      </a:rPr>
                      <m:t>)</m:t>
                    </m:r>
                  </m:oMath>
                </a14:m>
                <a:r>
                  <a:rPr lang="en-US" sz="1000" spc="50">
                    <a:latin typeface="+mj-lt"/>
                    <a:ea typeface="Roboto" panose="020F0502020204030204" pitchFamily="2" charset="0"/>
                    <a:cs typeface="Roboto" panose="020F0502020204030204" pitchFamily="2" charset="0"/>
                  </a:rPr>
                  <a:t> </a:t>
                </a:r>
                <a14:m>
                  <m:oMath xmlns:m="http://schemas.openxmlformats.org/officeDocument/2006/math">
                    <m:r>
                      <a:rPr lang="en-US" sz="1000" i="1" spc="50" dirty="0" smtClean="0">
                        <a:latin typeface="Cambria Math" panose="02040503050406030204" pitchFamily="18" charset="0"/>
                        <a:cs typeface="Calibri"/>
                      </a:rPr>
                      <m:t>𝑚</m:t>
                    </m:r>
                  </m:oMath>
                </a14:m>
                <a:r>
                  <a:rPr lang="en-US" sz="1000" spc="50">
                    <a:latin typeface="+mj-lt"/>
                    <a:ea typeface="Roboto" panose="020F0502020204030204" pitchFamily="2" charset="0"/>
                    <a:cs typeface="Roboto" panose="020F0502020204030204" pitchFamily="2" charset="0"/>
                  </a:rPr>
                  <a:t> pixels right and </a:t>
                </a:r>
                <a14:m>
                  <m:oMath xmlns:m="http://schemas.openxmlformats.org/officeDocument/2006/math">
                    <m:r>
                      <a:rPr lang="en-US" sz="1000" i="1" spc="50" dirty="0" smtClean="0">
                        <a:latin typeface="Cambria Math" panose="02040503050406030204" pitchFamily="18" charset="0"/>
                        <a:cs typeface="Calibri"/>
                      </a:rPr>
                      <m:t>𝑛</m:t>
                    </m:r>
                  </m:oMath>
                </a14:m>
                <a:r>
                  <a:rPr lang="en-US" sz="1000" spc="50">
                    <a:latin typeface="+mj-lt"/>
                    <a:ea typeface="Roboto" panose="020F0502020204030204" pitchFamily="2" charset="0"/>
                    <a:cs typeface="Roboto" panose="020F0502020204030204" pitchFamily="2" charset="0"/>
                  </a:rPr>
                  <a:t> pixels down.</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Once a play is initiated, the coordinate position of the user’s mouse is appended to a temporary junk storage list.</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If the play is valid, the list of coordinates is added to the main storage list for edges.</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Additionally, all vertices and their respective degrees are stored in separate lists.</a:t>
                </a:r>
              </a:p>
            </p:txBody>
          </p:sp>
        </mc:Choice>
        <mc:Fallback xmlns="">
          <p:sp>
            <p:nvSpPr>
              <p:cNvPr id="24" name="object 3">
                <a:extLst>
                  <a:ext uri="{FF2B5EF4-FFF2-40B4-BE49-F238E27FC236}">
                    <a16:creationId xmlns:a16="http://schemas.microsoft.com/office/drawing/2014/main" id="{3CAB5061-9699-8A58-344B-659836F8DA50}"/>
                  </a:ext>
                </a:extLst>
              </p:cNvPr>
              <p:cNvSpPr txBox="1">
                <a:spLocks noRot="1" noChangeAspect="1" noMove="1" noResize="1" noEditPoints="1" noAdjustHandles="1" noChangeArrowheads="1" noChangeShapeType="1" noTextEdit="1"/>
              </p:cNvSpPr>
              <p:nvPr/>
            </p:nvSpPr>
            <p:spPr>
              <a:xfrm>
                <a:off x="321894" y="708025"/>
                <a:ext cx="4948555" cy="2228815"/>
              </a:xfrm>
              <a:prstGeom prst="rect">
                <a:avLst/>
              </a:prstGeom>
              <a:blipFill>
                <a:blip r:embed="rId2"/>
                <a:stretch>
                  <a:fillRect t="-1366" r="-1478" b="-2732"/>
                </a:stretch>
              </a:blipFill>
            </p:spPr>
            <p:txBody>
              <a:bodyPr/>
              <a:lstStyle/>
              <a:p>
                <a:r>
                  <a:rPr lang="en-US">
                    <a:noFill/>
                  </a:rPr>
                  <a:t> </a:t>
                </a:r>
              </a:p>
            </p:txBody>
          </p:sp>
        </mc:Fallback>
      </mc:AlternateContent>
    </p:spTree>
    <p:extLst>
      <p:ext uri="{BB962C8B-B14F-4D97-AF65-F5344CB8AC3E}">
        <p14:creationId xmlns:p14="http://schemas.microsoft.com/office/powerpoint/2010/main" val="2844222152"/>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TotalTime>
  <Words>2133</Words>
  <Application>Microsoft Office PowerPoint</Application>
  <PresentationFormat>Custom</PresentationFormat>
  <Paragraphs>178</Paragraphs>
  <Slides>41</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Georgia</vt:lpstr>
      <vt:lpstr>Times New Roman</vt:lpstr>
      <vt:lpstr>Office Theme</vt:lpstr>
      <vt:lpstr>The Game of Sprouts Graph theory and simulations</vt:lpstr>
      <vt:lpstr>Introduction to Combinatorics</vt:lpstr>
      <vt:lpstr>Introduction</vt:lpstr>
      <vt:lpstr>Introduction to the Game of Sprouts</vt:lpstr>
      <vt:lpstr>Introduction to the Game of Sprouts</vt:lpstr>
      <vt:lpstr>Introduction to the Game of Sprouts</vt:lpstr>
      <vt:lpstr>PowerPoint Presentation</vt:lpstr>
      <vt:lpstr>PowerPoint Presentation</vt:lpstr>
      <vt:lpstr>PowerPoint Presentation</vt:lpstr>
      <vt:lpstr>PowerPoint Presentation</vt:lpstr>
      <vt:lpstr>PowerPoint Presentation</vt:lpstr>
      <vt:lpstr>PowerPoint Presentation</vt:lpstr>
      <vt:lpstr>Functionality</vt:lpstr>
      <vt:lpstr>PowerPoint Presentation</vt:lpstr>
      <vt:lpstr>PowerPoint Presentation</vt:lpstr>
      <vt:lpstr>PowerPoint Presentation</vt:lpstr>
      <vt:lpstr>Path-Existence Algorithms</vt:lpstr>
      <vt:lpstr>Path-Existence Algorithms</vt:lpstr>
      <vt:lpstr>Path-Existence Algorithms</vt:lpstr>
      <vt:lpstr>Path-Existence Algorithms</vt:lpstr>
      <vt:lpstr>In the image below, the point borders two colors:</vt:lpstr>
      <vt:lpstr>Path-Existence Algorithms</vt:lpstr>
      <vt:lpstr>Image conversion using flood-fill</vt:lpstr>
      <vt:lpstr>Path-Existence Algorithms</vt:lpstr>
      <vt:lpstr>Path Existence Using Flood-Fill</vt:lpstr>
      <vt:lpstr>Path-Finding Algorithms</vt:lpstr>
      <vt:lpstr>Path-Finding Algorithms</vt:lpstr>
      <vt:lpstr>Path-Finding Algorithms</vt:lpstr>
      <vt:lpstr>Path-Finding Algorithms</vt:lpstr>
      <vt:lpstr>Path-Finding Algorithms</vt:lpstr>
      <vt:lpstr>Path-Finding Algorithms</vt:lpstr>
      <vt:lpstr>Non-closed, Simple Lines: Examples</vt:lpstr>
      <vt:lpstr>Basic Path Example:</vt:lpstr>
      <vt:lpstr>Path-Finding Algorithms</vt:lpstr>
      <vt:lpstr>Path-Finding Algorithms</vt:lpstr>
      <vt:lpstr>Path-Finding Algorithms</vt:lpstr>
      <vt:lpstr>Closed Lines</vt:lpstr>
      <vt:lpstr>Graph Analysis</vt:lpstr>
      <vt:lpstr>Computer Play</vt:lpstr>
      <vt:lpstr>Summary</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Game of Sprouts Graph theory and simulations</dc:title>
  <dc:creator>Zinnun Malikov</dc:creator>
  <cp:lastModifiedBy>Malikov, Zinnun</cp:lastModifiedBy>
  <cp:revision>2</cp:revision>
  <cp:lastPrinted>2023-07-13T16:20:25Z</cp:lastPrinted>
  <dcterms:created xsi:type="dcterms:W3CDTF">2023-07-09T00:23:42Z</dcterms:created>
  <dcterms:modified xsi:type="dcterms:W3CDTF">2024-03-02T05:20:57Z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2020-08-12T00:00:00Z</vt:filetime>
  </property>
  <property fmtid="{D5CDD505-2E9C-101B-9397-08002B2CF9AE}" pid="3" name="Creator">
    <vt:lpwstr>LaTeX with Beamer class</vt:lpwstr>
  </property>
  <property fmtid="{D5CDD505-2E9C-101B-9397-08002B2CF9AE}" pid="4" name="LastSaved">
    <vt:filetime>2023-07-09T00:00:00Z</vt:filetime>
  </property>
  <property fmtid="{D5CDD505-2E9C-101B-9397-08002B2CF9AE}" pid="5" name="PTEX.Fullbanner">
    <vt:lpwstr>This is pdfTeX, Version 3.14159265-2.6-1.40.19 (TeX Live 2018) kpathsea version 6.3.0</vt:lpwstr>
  </property>
  <property fmtid="{D5CDD505-2E9C-101B-9397-08002B2CF9AE}" pid="6" name="Producer">
    <vt:lpwstr>pdfTeX-1.40.19</vt:lpwstr>
  </property>
</Properties>
</file>